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6" r:id="rId2"/>
    <p:sldId id="257" r:id="rId3"/>
    <p:sldId id="424" r:id="rId4"/>
    <p:sldId id="260" r:id="rId5"/>
    <p:sldId id="425" r:id="rId6"/>
    <p:sldId id="428" r:id="rId7"/>
    <p:sldId id="429" r:id="rId8"/>
    <p:sldId id="426" r:id="rId9"/>
    <p:sldId id="432" r:id="rId10"/>
    <p:sldId id="431" r:id="rId11"/>
    <p:sldId id="435" r:id="rId12"/>
    <p:sldId id="433" r:id="rId13"/>
    <p:sldId id="436" r:id="rId14"/>
    <p:sldId id="437" r:id="rId15"/>
    <p:sldId id="438" r:id="rId16"/>
    <p:sldId id="439" r:id="rId17"/>
    <p:sldId id="440" r:id="rId18"/>
    <p:sldId id="441" r:id="rId19"/>
    <p:sldId id="443" r:id="rId20"/>
    <p:sldId id="444" r:id="rId21"/>
    <p:sldId id="442" r:id="rId22"/>
    <p:sldId id="430" r:id="rId23"/>
    <p:sldId id="427" r:id="rId24"/>
    <p:sldId id="446" r:id="rId25"/>
    <p:sldId id="447" r:id="rId26"/>
    <p:sldId id="448" r:id="rId27"/>
    <p:sldId id="449" r:id="rId28"/>
    <p:sldId id="450" r:id="rId29"/>
    <p:sldId id="451" r:id="rId30"/>
    <p:sldId id="277" r:id="rId31"/>
    <p:sldId id="419" r:id="rId32"/>
    <p:sldId id="420" r:id="rId33"/>
    <p:sldId id="421" r:id="rId34"/>
    <p:sldId id="422" r:id="rId35"/>
    <p:sldId id="25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0000"/>
    <a:srgbClr val="ABDCF1"/>
    <a:srgbClr val="D2A000"/>
    <a:srgbClr val="000000"/>
    <a:srgbClr val="1472AC"/>
    <a:srgbClr val="167CBD"/>
    <a:srgbClr val="1C3E61"/>
    <a:srgbClr val="FFFFFF"/>
    <a:srgbClr val="CE9684"/>
    <a:srgbClr val="112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896" y="58"/>
      </p:cViewPr>
      <p:guideLst/>
    </p:cSldViewPr>
  </p:slideViewPr>
  <p:outlineViewPr>
    <p:cViewPr>
      <p:scale>
        <a:sx n="33" d="100"/>
        <a:sy n="33" d="100"/>
      </p:scale>
      <p:origin x="0" y="-2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02E4E-AA02-4C48-A407-960C2D9E2556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129E6-DDFB-4567-9D7F-E4DEBDA5FF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18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5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3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7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1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3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9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4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9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0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2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39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72AC"/>
            </a:gs>
            <a:gs pos="76000">
              <a:schemeClr val="accent1">
                <a:lumMod val="31000"/>
                <a:lumOff val="6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B2FB53F-7454-46CC-AB79-7AFD0863CA7C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177D89D-55B4-4946-ADAA-A9BBBC79EA09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55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portal.cssz.cz/web/portal/-/sluzby/zadost-o-ducho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uvodce.gov.cz/invalidni-ducho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portal.cssz.cz/web/portal/-/sluzby/zadost-o-ducho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disspr.mfcr.cz/pmd/home" TargetMode="External"/><Relationship Id="rId4" Type="http://schemas.openxmlformats.org/officeDocument/2006/relationships/hyperlink" Target="https://pruvodce.gov.cz/umrti/vdovsky-vdovecky-ducho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jenda.mpsv.cz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ruvodce.gov.cz/nemoc/prispevek-na-peci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preskripce.gov.cz/" TargetMode="External"/><Relationship Id="rId4" Type="http://schemas.openxmlformats.org/officeDocument/2006/relationships/hyperlink" Target="https://www.mpsv.cz/zadost-o-prispevek-na-pec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jenda.mpsv.cz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dopravy.cz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ruvodce.gov.cz/porizeni-vozidl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ruvodce.gov.cz/umrti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ov.cz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bcan.portal.gov.cz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7CE0276-546A-3D2F-7470-11F1F3A5CE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"/>
          <a:stretch/>
        </p:blipFill>
        <p:spPr>
          <a:xfrm>
            <a:off x="-1" y="0"/>
            <a:ext cx="693461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6271BD5-A2E6-9619-41AD-E1E5964E197E}"/>
              </a:ext>
            </a:extLst>
          </p:cNvPr>
          <p:cNvSpPr txBox="1"/>
          <p:nvPr/>
        </p:nvSpPr>
        <p:spPr>
          <a:xfrm>
            <a:off x="3493604" y="5003941"/>
            <a:ext cx="5650396" cy="646331"/>
          </a:xfrm>
          <a:prstGeom prst="rect">
            <a:avLst/>
          </a:prstGeom>
          <a:solidFill>
            <a:srgbClr val="167CBD"/>
          </a:solidFill>
          <a:ln>
            <a:solidFill>
              <a:srgbClr val="C584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Portál občana</a:t>
            </a:r>
            <a:endParaRPr lang="en-GB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1384E7A-52F5-6344-B88E-AF53FDD37A9A}"/>
              </a:ext>
            </a:extLst>
          </p:cNvPr>
          <p:cNvSpPr txBox="1"/>
          <p:nvPr/>
        </p:nvSpPr>
        <p:spPr>
          <a:xfrm>
            <a:off x="7359650" y="741224"/>
            <a:ext cx="1308100" cy="646331"/>
          </a:xfrm>
          <a:prstGeom prst="rect">
            <a:avLst/>
          </a:prstGeom>
          <a:solidFill>
            <a:srgbClr val="167CBD"/>
          </a:solidFill>
          <a:ln>
            <a:solidFill>
              <a:srgbClr val="C584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CE9684"/>
                </a:solidFill>
              </a:rPr>
              <a:t>03</a:t>
            </a:r>
            <a:endParaRPr lang="cs-CZ" sz="3600" dirty="0">
              <a:solidFill>
                <a:srgbClr val="CE968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B658238-B26A-461C-FE35-DB314E318FB8}"/>
              </a:ext>
            </a:extLst>
          </p:cNvPr>
          <p:cNvSpPr/>
          <p:nvPr/>
        </p:nvSpPr>
        <p:spPr>
          <a:xfrm>
            <a:off x="1822701" y="6221244"/>
            <a:ext cx="3897850" cy="369332"/>
          </a:xfrm>
          <a:prstGeom prst="rect">
            <a:avLst/>
          </a:prstGeom>
          <a:solidFill>
            <a:srgbClr val="167CBD"/>
          </a:solidFill>
          <a:ln>
            <a:solidFill>
              <a:srgbClr val="CE9684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dirty="0">
                <a:ln/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 - Digitální a informační agentura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209885E-5656-95F2-4254-36C48214F7CC}"/>
              </a:ext>
            </a:extLst>
          </p:cNvPr>
          <p:cNvSpPr txBox="1"/>
          <p:nvPr/>
        </p:nvSpPr>
        <p:spPr>
          <a:xfrm>
            <a:off x="-79512" y="0"/>
            <a:ext cx="7014122" cy="646331"/>
          </a:xfrm>
          <a:prstGeom prst="rect">
            <a:avLst/>
          </a:prstGeom>
          <a:solidFill>
            <a:srgbClr val="167CBD">
              <a:alpha val="59000"/>
            </a:srgbClr>
          </a:solidFill>
          <a:ln>
            <a:solidFill>
              <a:srgbClr val="C584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Digitální služby státu</a:t>
            </a:r>
            <a:endParaRPr lang="en-GB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ow Inspiring (extra-short version)">
            <a:hlinkClick r:id="" action="ppaction://media"/>
            <a:extLst>
              <a:ext uri="{FF2B5EF4-FFF2-40B4-BE49-F238E27FC236}">
                <a16:creationId xmlns:a16="http://schemas.microsoft.com/office/drawing/2014/main" id="{C2EE21D7-CB3D-F9DF-061A-FBBA95CB6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8638" y="3524102"/>
            <a:ext cx="165395" cy="1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8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6000"/>
    </mc:Choice>
    <mc:Fallback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B27198-A27C-B1C2-18F0-D4D78D3F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99B405BB-69A7-8939-5F0B-F53F5710B119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8DD39615-7FFB-61F8-FDCF-D480B66E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E97C634-4005-FCBC-32A3-A20C80BAC82B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6F7B0AC3-3E0D-03E5-878B-960F796E390C}"/>
              </a:ext>
            </a:extLst>
          </p:cNvPr>
          <p:cNvSpPr txBox="1">
            <a:spLocks/>
          </p:cNvSpPr>
          <p:nvPr/>
        </p:nvSpPr>
        <p:spPr bwMode="gray">
          <a:xfrm>
            <a:off x="197678" y="1448645"/>
            <a:ext cx="8320157" cy="111186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možné na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Portálu občana </a:t>
            </a: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řešit stejné služby jako na úřadech?</a:t>
            </a:r>
            <a:b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BA60EB7-4D57-46EC-4517-F8B2C45462D7}"/>
              </a:ext>
            </a:extLst>
          </p:cNvPr>
          <p:cNvSpPr txBox="1"/>
          <p:nvPr/>
        </p:nvSpPr>
        <p:spPr>
          <a:xfrm>
            <a:off x="241781" y="2625588"/>
            <a:ext cx="35798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Záleží, jakou situaci právě řešíte. Obecně platí, že Portál občana je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praktickým rozcestníkem digitálních služeb státu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na všechny digitalizované úkony se z něj můžete dostat. 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5A25512C-F378-81BA-06F1-05E0142F0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068" y="2509202"/>
            <a:ext cx="4552973" cy="30368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FF84983-C8AD-271D-8522-717AA5A3939B}"/>
              </a:ext>
            </a:extLst>
          </p:cNvPr>
          <p:cNvSpPr/>
          <p:nvPr/>
        </p:nvSpPr>
        <p:spPr>
          <a:xfrm>
            <a:off x="7539427" y="5846230"/>
            <a:ext cx="978408" cy="484632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9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0B4F62D-8AC4-5633-5309-982296DD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5BB936D1-D450-2582-D9FA-64FA2EC224C7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7A0594AD-64BE-1E3E-A7C3-6257222C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5E6FCEB9-101D-EF64-EF01-1189008374AB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C7C2772D-5A41-D69F-CC4B-C81BFE7F8E8C}"/>
              </a:ext>
            </a:extLst>
          </p:cNvPr>
          <p:cNvSpPr txBox="1">
            <a:spLocks/>
          </p:cNvSpPr>
          <p:nvPr/>
        </p:nvSpPr>
        <p:spPr bwMode="gray">
          <a:xfrm>
            <a:off x="197678" y="1448645"/>
            <a:ext cx="8320157" cy="111186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 když vaši záležitost na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Portálu občana </a:t>
            </a: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není možné vyřešit?</a:t>
            </a:r>
            <a:b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6E058E8-3617-C318-41DC-567C851468B1}"/>
              </a:ext>
            </a:extLst>
          </p:cNvPr>
          <p:cNvSpPr txBox="1"/>
          <p:nvPr/>
        </p:nvSpPr>
        <p:spPr>
          <a:xfrm>
            <a:off x="292191" y="2649251"/>
            <a:ext cx="41108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Pokud není možné danou záležitost vyřešit přímo na Portálu občana, budete takzvaně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přesměrováni na bezpečnou webovou stránku,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která vaši záležitost vyřešit umí.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B4067E-CBC0-011D-FADF-EB28657F1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91" y="2581883"/>
            <a:ext cx="3766930" cy="37669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platzhalter 26">
            <a:extLst>
              <a:ext uri="{FF2B5EF4-FFF2-40B4-BE49-F238E27FC236}">
                <a16:creationId xmlns:a16="http://schemas.microsoft.com/office/drawing/2014/main" id="{FB39AF9A-9F3C-A80F-4C27-FF73D337353A}"/>
              </a:ext>
            </a:extLst>
          </p:cNvPr>
          <p:cNvSpPr txBox="1">
            <a:spLocks/>
          </p:cNvSpPr>
          <p:nvPr/>
        </p:nvSpPr>
        <p:spPr bwMode="gray">
          <a:xfrm>
            <a:off x="360814" y="5499622"/>
            <a:ext cx="4211186" cy="84919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...nedělejte si starosti, myslíme i na tyto situace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3B9F420B-B02B-3316-F6C5-1301D35BF45A}"/>
              </a:ext>
            </a:extLst>
          </p:cNvPr>
          <p:cNvSpPr/>
          <p:nvPr/>
        </p:nvSpPr>
        <p:spPr>
          <a:xfrm>
            <a:off x="7750113" y="5860747"/>
            <a:ext cx="978408" cy="484632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6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07F18E7-AE96-9F36-6B53-6BDCC023B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FD9C2C79-863B-5EC4-FCCF-EE770469393C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5E8AF6D7-4577-8A4C-84A8-1A34B1756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563BA56-F9F9-E3D1-15D8-D6A3375D110E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8E1220A8-0726-E7DA-CF1B-C5653A909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06854"/>
              </p:ext>
            </p:extLst>
          </p:nvPr>
        </p:nvGraphicFramePr>
        <p:xfrm>
          <a:off x="268356" y="2087768"/>
          <a:ext cx="8726556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652528135"/>
                    </a:ext>
                  </a:extLst>
                </a:gridCol>
                <a:gridCol w="2231335">
                  <a:extLst>
                    <a:ext uri="{9D8B030D-6E8A-4147-A177-3AD203B41FA5}">
                      <a16:colId xmlns:a16="http://schemas.microsoft.com/office/drawing/2014/main" val="2488754814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4203082045"/>
                    </a:ext>
                  </a:extLst>
                </a:gridCol>
                <a:gridCol w="3354456">
                  <a:extLst>
                    <a:ext uri="{9D8B030D-6E8A-4147-A177-3AD203B41FA5}">
                      <a16:colId xmlns:a16="http://schemas.microsoft.com/office/drawing/2014/main" val="1290279008"/>
                    </a:ext>
                  </a:extLst>
                </a:gridCol>
              </a:tblGrid>
              <a:tr h="69324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Situace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Potřebujete</a:t>
                      </a:r>
                      <a:r>
                        <a:rPr lang="cs-CZ" dirty="0"/>
                        <a:t> ...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Lze vyřídit </a:t>
                      </a:r>
                    </a:p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online?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Jak a kde řešit?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458803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algn="l"/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Důchod</a:t>
                      </a:r>
                    </a:p>
                  </a:txBody>
                  <a:tcPr marL="0" marT="4680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Zažádat o</a:t>
                      </a:r>
                    </a:p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starobní důchod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cs-C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</a:p>
                    <a:p>
                      <a:pPr marL="0" indent="0" algn="ctr"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endParaRPr lang="cs-CZ" b="1" dirty="0"/>
                    </a:p>
                  </a:txBody>
                  <a:tcPr marT="46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budete přesměrování na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ePortál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 ČSSZ</a:t>
                      </a:r>
                      <a:endParaRPr lang="cs-CZ" sz="2000" u="sng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Podrobné informace naleznete na stránce</a:t>
                      </a:r>
                    </a:p>
                    <a:p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eportal.cssz.cz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/web/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portal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/-/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sluzby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/zadost-o-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duchod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.</a:t>
                      </a:r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948622130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Důchod</a:t>
                      </a:r>
                    </a:p>
                    <a:p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Zažádat o</a:t>
                      </a:r>
                    </a:p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starobní důchod</a:t>
                      </a:r>
                    </a:p>
                    <a:p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budete přesměrování na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ePortál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 ČSSZ</a:t>
                      </a:r>
                      <a:endParaRPr lang="cs-CZ" sz="2000" u="sng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Podrobné informace naleznete na stránce 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pruvodce.gov.cz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/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invalidni-duchod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40998183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A2454A16-724C-41CD-1508-2C7BFBE076A3}"/>
              </a:ext>
            </a:extLst>
          </p:cNvPr>
          <p:cNvSpPr txBox="1"/>
          <p:nvPr/>
        </p:nvSpPr>
        <p:spPr>
          <a:xfrm>
            <a:off x="930551" y="1347801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Nejčastější životní události: Lze je vyřídit online? 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B3A05EF-B9EF-7542-4CE5-0097390D7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5B785C21-C889-ADE9-D433-9FC2594C943F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2AACC30B-B604-183C-E425-60B6AE257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20B7FCF6-5537-C66C-6013-4FABFE42E139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203D81AF-1EC5-B157-5E43-239E082BF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527178"/>
              </p:ext>
            </p:extLst>
          </p:nvPr>
        </p:nvGraphicFramePr>
        <p:xfrm>
          <a:off x="268356" y="2087768"/>
          <a:ext cx="8726556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652528135"/>
                    </a:ext>
                  </a:extLst>
                </a:gridCol>
                <a:gridCol w="2231335">
                  <a:extLst>
                    <a:ext uri="{9D8B030D-6E8A-4147-A177-3AD203B41FA5}">
                      <a16:colId xmlns:a16="http://schemas.microsoft.com/office/drawing/2014/main" val="2488754814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4203082045"/>
                    </a:ext>
                  </a:extLst>
                </a:gridCol>
                <a:gridCol w="3354456">
                  <a:extLst>
                    <a:ext uri="{9D8B030D-6E8A-4147-A177-3AD203B41FA5}">
                      <a16:colId xmlns:a16="http://schemas.microsoft.com/office/drawing/2014/main" val="1290279008"/>
                    </a:ext>
                  </a:extLst>
                </a:gridCol>
              </a:tblGrid>
              <a:tr h="69324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Situace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Potřebujete</a:t>
                      </a:r>
                      <a:r>
                        <a:rPr lang="cs-CZ" dirty="0"/>
                        <a:t> ...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Lze vyřídit </a:t>
                      </a:r>
                    </a:p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online?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Jak a kde řešit?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458803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algn="l"/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Důchod</a:t>
                      </a:r>
                    </a:p>
                  </a:txBody>
                  <a:tcPr marL="0" marT="4680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Zažádat o vdovský/vdovecký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cs-C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</a:p>
                    <a:p>
                      <a:pPr marL="0" indent="0" algn="ctr"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endParaRPr lang="cs-CZ" b="1" dirty="0"/>
                    </a:p>
                  </a:txBody>
                  <a:tcPr marT="46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budete přesměrování na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ePortál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 ČSSZ</a:t>
                      </a:r>
                      <a:endParaRPr lang="cs-CZ" sz="2000" u="sng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Podrobné informace naleznete na stránce 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pruvodce.gov.cz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/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umrti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/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vdovsky-vdovecky-duchod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.</a:t>
                      </a:r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948622130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Práce </a:t>
                      </a:r>
                      <a:r>
                        <a:rPr lang="en-GB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&amp;</a:t>
                      </a: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podnikání</a:t>
                      </a:r>
                    </a:p>
                    <a:p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Podat</a:t>
                      </a:r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daňové přiznání</a:t>
                      </a:r>
                    </a:p>
                    <a:p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budete přesměrování na portál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Moje Daně</a:t>
                      </a:r>
                      <a:endParaRPr lang="cs-CZ" sz="2000" u="sng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u="sng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340998183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96EA03D2-5BA0-8467-34DF-A5DC1A546B1E}"/>
              </a:ext>
            </a:extLst>
          </p:cNvPr>
          <p:cNvSpPr txBox="1"/>
          <p:nvPr/>
        </p:nvSpPr>
        <p:spPr>
          <a:xfrm>
            <a:off x="930551" y="1347801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Nejčastější životní události: Lze je vyřídit online? 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0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662CF3B-135F-A91C-2FE7-92B45C8C7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4540BA95-28CD-440F-B099-8E5FE774CC2B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8BA49BCE-FF5F-05F4-DC8E-643E3057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B22FC36-2854-239B-F416-AEB9E30EC292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83EEA5CC-951A-4847-907F-0EAFA078C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764788"/>
              </p:ext>
            </p:extLst>
          </p:nvPr>
        </p:nvGraphicFramePr>
        <p:xfrm>
          <a:off x="268356" y="2087768"/>
          <a:ext cx="8726556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652528135"/>
                    </a:ext>
                  </a:extLst>
                </a:gridCol>
                <a:gridCol w="2231335">
                  <a:extLst>
                    <a:ext uri="{9D8B030D-6E8A-4147-A177-3AD203B41FA5}">
                      <a16:colId xmlns:a16="http://schemas.microsoft.com/office/drawing/2014/main" val="2488754814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4203082045"/>
                    </a:ext>
                  </a:extLst>
                </a:gridCol>
                <a:gridCol w="3354456">
                  <a:extLst>
                    <a:ext uri="{9D8B030D-6E8A-4147-A177-3AD203B41FA5}">
                      <a16:colId xmlns:a16="http://schemas.microsoft.com/office/drawing/2014/main" val="1290279008"/>
                    </a:ext>
                  </a:extLst>
                </a:gridCol>
              </a:tblGrid>
              <a:tr h="69324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Situace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Potřebujete</a:t>
                      </a:r>
                      <a:r>
                        <a:rPr lang="cs-CZ" dirty="0"/>
                        <a:t> ...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Lze vyřídit </a:t>
                      </a:r>
                    </a:p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online?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Jak a kde řešit?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458803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algn="l"/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Práce / ztráta zaměstnání</a:t>
                      </a:r>
                    </a:p>
                  </a:txBody>
                  <a:tcPr marL="90000" marT="46800" anchor="ctr" anchorCtr="1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Přihlásit se na úřad práce 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cs-C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</a:p>
                    <a:p>
                      <a:pPr marL="0" indent="0" algn="ctr"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endParaRPr lang="cs-CZ" b="1" dirty="0"/>
                    </a:p>
                  </a:txBody>
                  <a:tcPr marT="46800" anchor="ctr"/>
                </a:tc>
                <a:tc>
                  <a:txBody>
                    <a:bodyPr/>
                    <a:lstStyle/>
                    <a:p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budete přesměrování na portál 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Jenda</a:t>
                      </a:r>
                      <a:endParaRPr lang="cs-CZ" sz="2000" u="sng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cs-CZ" sz="2000" u="sng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22130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Práce /ztráta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zaměstnání</a:t>
                      </a:r>
                    </a:p>
                    <a:p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Zažádat o podporu v nezaměstnanosti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budete přesměrování na portál </a:t>
                      </a:r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Jenda</a:t>
                      </a:r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340998183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529647-3BB8-D487-3477-57F1B51E9EC5}"/>
              </a:ext>
            </a:extLst>
          </p:cNvPr>
          <p:cNvSpPr txBox="1"/>
          <p:nvPr/>
        </p:nvSpPr>
        <p:spPr>
          <a:xfrm>
            <a:off x="930551" y="1347801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Nejčastější životní události: Lze je vyřídit online? 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EE4ECF8-083D-5478-801B-3487887E8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7188022D-4A96-E865-848B-3D4E69DEFBB3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D150651-FEAF-780F-CEFD-DBFE9C192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C552538-CF48-7925-4430-5BF61B43F539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DA02B0AF-003D-51BB-9154-ADD29809A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813969"/>
              </p:ext>
            </p:extLst>
          </p:nvPr>
        </p:nvGraphicFramePr>
        <p:xfrm>
          <a:off x="268356" y="2087768"/>
          <a:ext cx="8726556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652528135"/>
                    </a:ext>
                  </a:extLst>
                </a:gridCol>
                <a:gridCol w="2231335">
                  <a:extLst>
                    <a:ext uri="{9D8B030D-6E8A-4147-A177-3AD203B41FA5}">
                      <a16:colId xmlns:a16="http://schemas.microsoft.com/office/drawing/2014/main" val="2488754814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4203082045"/>
                    </a:ext>
                  </a:extLst>
                </a:gridCol>
                <a:gridCol w="3354456">
                  <a:extLst>
                    <a:ext uri="{9D8B030D-6E8A-4147-A177-3AD203B41FA5}">
                      <a16:colId xmlns:a16="http://schemas.microsoft.com/office/drawing/2014/main" val="1290279008"/>
                    </a:ext>
                  </a:extLst>
                </a:gridCol>
              </a:tblGrid>
              <a:tr h="69324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Situace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Potřebujete</a:t>
                      </a:r>
                      <a:r>
                        <a:rPr lang="cs-CZ" dirty="0"/>
                        <a:t> ...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Lze vyřídit </a:t>
                      </a:r>
                    </a:p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online?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Jak a kde řešit?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458803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algn="l"/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Péče </a:t>
                      </a:r>
                      <a:b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 druhou osobu</a:t>
                      </a:r>
                    </a:p>
                  </a:txBody>
                  <a:tcPr marL="90000" marT="4680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Vyřídit příspěvek na péči o druhou osobu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cs-C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</a:p>
                    <a:p>
                      <a:pPr marL="0" indent="0" algn="ctr"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endParaRPr lang="cs-CZ" b="1" dirty="0"/>
                    </a:p>
                  </a:txBody>
                  <a:tcPr marT="46800" anchor="ctr"/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Podrobné informace o tomto příspěvku se dočtete na stránce 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pruvodce.gov.cz</a:t>
                      </a:r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Samotnou žádost o příspěvek poté můžete 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vyplnit online na stránkách Ministerstva práce a sociálních věcí.</a:t>
                      </a:r>
                      <a:endParaRPr lang="cs-CZ" sz="2000" u="sng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22130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Zdraví         </a:t>
                      </a:r>
                    </a:p>
                    <a:p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Využívat eRecept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Stačí v lékárně předložit občanský průkaz anebo využít aplikaci eRecept. </a:t>
                      </a: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Více informací naleznete na stránce  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epreskripce.gov.cz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.</a:t>
                      </a:r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340998183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A6BEC4-6C59-7FDC-82FD-F48CE9D6C744}"/>
              </a:ext>
            </a:extLst>
          </p:cNvPr>
          <p:cNvSpPr txBox="1"/>
          <p:nvPr/>
        </p:nvSpPr>
        <p:spPr>
          <a:xfrm>
            <a:off x="930551" y="1347801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Nejčastější životní události: Lze je vyřídit online? 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BCFE41-E4BE-259B-B37B-BAF7A8C4C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D44BECCE-0D66-BD7B-A744-D31372090C28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64BDA000-3B51-A9FF-9483-7F92AD0B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97A5859-E07B-3518-E951-13E06A9C4086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A594E566-4B8A-7EA0-F20C-1B10C7D2B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67246"/>
              </p:ext>
            </p:extLst>
          </p:nvPr>
        </p:nvGraphicFramePr>
        <p:xfrm>
          <a:off x="268356" y="2087768"/>
          <a:ext cx="8726556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652528135"/>
                    </a:ext>
                  </a:extLst>
                </a:gridCol>
                <a:gridCol w="2231335">
                  <a:extLst>
                    <a:ext uri="{9D8B030D-6E8A-4147-A177-3AD203B41FA5}">
                      <a16:colId xmlns:a16="http://schemas.microsoft.com/office/drawing/2014/main" val="2488754814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4203082045"/>
                    </a:ext>
                  </a:extLst>
                </a:gridCol>
                <a:gridCol w="3354456">
                  <a:extLst>
                    <a:ext uri="{9D8B030D-6E8A-4147-A177-3AD203B41FA5}">
                      <a16:colId xmlns:a16="http://schemas.microsoft.com/office/drawing/2014/main" val="1290279008"/>
                    </a:ext>
                  </a:extLst>
                </a:gridCol>
              </a:tblGrid>
              <a:tr h="69324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Situace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Potřebujete</a:t>
                      </a:r>
                      <a:r>
                        <a:rPr lang="cs-CZ" dirty="0"/>
                        <a:t> ...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Lze vyřídit </a:t>
                      </a:r>
                    </a:p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online?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Jak a kde řešit?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458803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algn="l"/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Bydlení</a:t>
                      </a:r>
                    </a:p>
                  </a:txBody>
                  <a:tcPr marL="90000" marT="4680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Příspěvek na bydlení – od 1.10.2025 je součástí tzv.  </a:t>
                      </a:r>
                      <a:r>
                        <a:rPr lang="cs-CZ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„Superdávky“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cs-C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</a:p>
                    <a:p>
                      <a:pPr marL="0" indent="0" algn="ctr"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endParaRPr lang="cs-CZ" b="1" dirty="0"/>
                    </a:p>
                  </a:txBody>
                  <a:tcPr marT="46800" anchor="ctr"/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budete přesměrování na portál 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Jenda</a:t>
                      </a:r>
                      <a:endParaRPr lang="cs-CZ" sz="2000" u="sng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22130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Nemovitosti       </a:t>
                      </a:r>
                    </a:p>
                    <a:p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Výpis z katastru nemovitostí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naleznete digitální službu Můj katastr nemovitostí</a:t>
                      </a:r>
                    </a:p>
                    <a:p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340998183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099DCB-725B-9949-052B-79A02FF9A4C6}"/>
              </a:ext>
            </a:extLst>
          </p:cNvPr>
          <p:cNvSpPr txBox="1"/>
          <p:nvPr/>
        </p:nvSpPr>
        <p:spPr>
          <a:xfrm>
            <a:off x="930551" y="1347801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Nejčastější životní události: Lze je vyřídit online? 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30CF682-3D36-9B66-FD39-F6F90B523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3A27C2DA-454E-5D07-87DB-31BEB6DA162E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7C39BA0-01E7-7E3C-5309-22D51ED41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B030CCD-1922-B3F4-9CDE-18622EE42469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8107AEE9-0FB1-F09A-0BA9-79B05127F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876735"/>
              </p:ext>
            </p:extLst>
          </p:nvPr>
        </p:nvGraphicFramePr>
        <p:xfrm>
          <a:off x="268356" y="2087768"/>
          <a:ext cx="8726556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652528135"/>
                    </a:ext>
                  </a:extLst>
                </a:gridCol>
                <a:gridCol w="2231335">
                  <a:extLst>
                    <a:ext uri="{9D8B030D-6E8A-4147-A177-3AD203B41FA5}">
                      <a16:colId xmlns:a16="http://schemas.microsoft.com/office/drawing/2014/main" val="2488754814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4203082045"/>
                    </a:ext>
                  </a:extLst>
                </a:gridCol>
                <a:gridCol w="3354456">
                  <a:extLst>
                    <a:ext uri="{9D8B030D-6E8A-4147-A177-3AD203B41FA5}">
                      <a16:colId xmlns:a16="http://schemas.microsoft.com/office/drawing/2014/main" val="1290279008"/>
                    </a:ext>
                  </a:extLst>
                </a:gridCol>
              </a:tblGrid>
              <a:tr h="69324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Situace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Potřebujete</a:t>
                      </a:r>
                      <a:r>
                        <a:rPr lang="cs-CZ" dirty="0"/>
                        <a:t> ...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Lze vyřídit </a:t>
                      </a:r>
                    </a:p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online?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Jak a kde řešit?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458803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algn="l"/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Řidiči</a:t>
                      </a:r>
                    </a:p>
                  </a:txBody>
                  <a:tcPr marL="90000" marT="4680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Žádost o nový řidičský průkaz </a:t>
                      </a:r>
                      <a:endParaRPr lang="cs-CZ" sz="20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cs-C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</a:p>
                    <a:p>
                      <a:pPr marL="0" indent="0" algn="ctr"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endParaRPr lang="cs-CZ" b="1" dirty="0"/>
                    </a:p>
                  </a:txBody>
                  <a:tcPr marT="46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budete přesměrování na 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Portál dopravy</a:t>
                      </a:r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❗Řidiči starší 70 let musí mít potvrzení od lékaře o zdravotní způsobilosti. Potvrzení musí být vytištěné a k dispozici přímo v autě.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22130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Řidiči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</a:t>
                      </a:r>
                    </a:p>
                    <a:p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Výpis bodového hodnocení řidiče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Portál občana ⭢ </a:t>
                      </a:r>
                      <a:r>
                        <a:rPr lang="cs-CZ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Bodové hodnocení řidiče</a:t>
                      </a:r>
                    </a:p>
                    <a:p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340998183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B2247089-0E4B-CE9B-F086-B42594365AEB}"/>
              </a:ext>
            </a:extLst>
          </p:cNvPr>
          <p:cNvSpPr txBox="1"/>
          <p:nvPr/>
        </p:nvSpPr>
        <p:spPr>
          <a:xfrm>
            <a:off x="930551" y="1347801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Nejčastější životní události: Lze je vyřídit online? 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7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91E26D2-11B7-CD13-2256-33E357174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09E398BE-DDDE-C3F6-1658-86DF340555BA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D4BC1B06-8678-AA37-FC12-3DF9F3DC5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8EEC72D-D4F4-313A-EFE6-23CC4D235B5C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2C8B89A-0DEA-DD18-B9BB-2EF54C8B1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575476"/>
              </p:ext>
            </p:extLst>
          </p:nvPr>
        </p:nvGraphicFramePr>
        <p:xfrm>
          <a:off x="268356" y="2087768"/>
          <a:ext cx="8726556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652528135"/>
                    </a:ext>
                  </a:extLst>
                </a:gridCol>
                <a:gridCol w="2231335">
                  <a:extLst>
                    <a:ext uri="{9D8B030D-6E8A-4147-A177-3AD203B41FA5}">
                      <a16:colId xmlns:a16="http://schemas.microsoft.com/office/drawing/2014/main" val="2488754814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4203082045"/>
                    </a:ext>
                  </a:extLst>
                </a:gridCol>
                <a:gridCol w="3354456">
                  <a:extLst>
                    <a:ext uri="{9D8B030D-6E8A-4147-A177-3AD203B41FA5}">
                      <a16:colId xmlns:a16="http://schemas.microsoft.com/office/drawing/2014/main" val="1290279008"/>
                    </a:ext>
                  </a:extLst>
                </a:gridCol>
              </a:tblGrid>
              <a:tr h="69324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Situace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Potřebujete</a:t>
                      </a:r>
                      <a:r>
                        <a:rPr lang="cs-CZ" dirty="0"/>
                        <a:t> ...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Lze vyřídit </a:t>
                      </a:r>
                    </a:p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online?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Jak a kde řešit?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458803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algn="l"/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Řidiči či provozovatelé vozidel </a:t>
                      </a:r>
                    </a:p>
                  </a:txBody>
                  <a:tcPr marL="90000" marT="4680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Přihlášení silničního vozidla </a:t>
                      </a:r>
                      <a:endParaRPr lang="cs-CZ" sz="20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cs-C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</a:p>
                    <a:p>
                      <a:pPr marL="0" indent="0" algn="ctr"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endParaRPr lang="cs-CZ" b="1" dirty="0"/>
                    </a:p>
                  </a:txBody>
                  <a:tcPr marT="46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Digitalizovaný je jen doporučený postup pro zařízení všeho potřebného. Veškeré nutné kroky jsou přehledně vysvětleny na stránce 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pruvodce.gov.cz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/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porizeni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-vozidla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cs-CZ" sz="2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2213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B56B41-096D-7C46-BC1F-A221021097BE}"/>
              </a:ext>
            </a:extLst>
          </p:cNvPr>
          <p:cNvSpPr txBox="1"/>
          <p:nvPr/>
        </p:nvSpPr>
        <p:spPr>
          <a:xfrm>
            <a:off x="930551" y="1347801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Nejčastější životní události: Lze je vyřídit online? 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9ABFB93-3F17-C4E4-5E79-15B23B07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9F8449F7-5A05-1AE1-B905-93C3EB7ED8C4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E847786-2CFB-DBD8-EF55-61AE8778D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322A04C-B009-C1B9-B47A-1635425CC296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26499891-B2FA-3715-AB45-9F8A44B94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136048"/>
              </p:ext>
            </p:extLst>
          </p:nvPr>
        </p:nvGraphicFramePr>
        <p:xfrm>
          <a:off x="268356" y="2087768"/>
          <a:ext cx="8726556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652528135"/>
                    </a:ext>
                  </a:extLst>
                </a:gridCol>
                <a:gridCol w="2231335">
                  <a:extLst>
                    <a:ext uri="{9D8B030D-6E8A-4147-A177-3AD203B41FA5}">
                      <a16:colId xmlns:a16="http://schemas.microsoft.com/office/drawing/2014/main" val="2488754814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4203082045"/>
                    </a:ext>
                  </a:extLst>
                </a:gridCol>
                <a:gridCol w="3354456">
                  <a:extLst>
                    <a:ext uri="{9D8B030D-6E8A-4147-A177-3AD203B41FA5}">
                      <a16:colId xmlns:a16="http://schemas.microsoft.com/office/drawing/2014/main" val="1290279008"/>
                    </a:ext>
                  </a:extLst>
                </a:gridCol>
              </a:tblGrid>
              <a:tr h="69324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Situace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Potřebujete</a:t>
                      </a:r>
                      <a:r>
                        <a:rPr lang="cs-CZ" dirty="0"/>
                        <a:t> ...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Lze vyřídit </a:t>
                      </a:r>
                    </a:p>
                    <a:p>
                      <a:r>
                        <a:rPr lang="cs-CZ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online?</a:t>
                      </a:r>
                      <a:endParaRPr lang="cs-CZ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Jak a kde řešit?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458803"/>
                  </a:ext>
                </a:extLst>
              </a:tr>
              <a:tr h="693246">
                <a:tc>
                  <a:txBody>
                    <a:bodyPr/>
                    <a:lstStyle/>
                    <a:p>
                      <a:pPr algn="l"/>
                      <a:r>
                        <a:rPr lang="cs-CZ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Úmrtí blízké osoby</a:t>
                      </a:r>
                    </a:p>
                  </a:txBody>
                  <a:tcPr marL="90000" marT="46800" anchor="ctr" anchorCtr="1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Zařídit veškeré záležitosti po úmrtí blízké osoby </a:t>
                      </a:r>
                      <a:endParaRPr lang="cs-CZ" sz="20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cs-CZ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</a:p>
                    <a:p>
                      <a:pPr marL="0" indent="0" algn="ctr">
                        <a:buClr>
                          <a:srgbClr val="00B05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endParaRPr lang="cs-CZ" b="1" dirty="0"/>
                    </a:p>
                  </a:txBody>
                  <a:tcPr marT="46800" anchor="ctr"/>
                </a:tc>
                <a:tc>
                  <a:txBody>
                    <a:bodyPr/>
                    <a:lstStyle/>
                    <a:p>
                      <a:r>
                        <a:rPr lang="cs-CZ" sz="2000" u="non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 rámci digitální služby státu naleznete doporučený postup pro zařízení všeho potřebného. Některé úkony spojené s úmrtím blízké osoby však vyžaduje osobní návštěvu několika institucí. </a:t>
                      </a: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Veškeré nutné kroky jsou přehledně vysvětleny na stránce  </a:t>
                      </a:r>
                    </a:p>
                    <a:p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pruvodce.gov.cz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/</a:t>
                      </a:r>
                      <a:r>
                        <a:rPr lang="cs-CZ" sz="2000" u="sng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umrti</a:t>
                      </a:r>
                      <a:r>
                        <a:rPr lang="cs-CZ" sz="2000" u="sng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.</a:t>
                      </a: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cs-CZ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2213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7B631BF8-C5BA-BBC3-5BD4-08C330B9E298}"/>
              </a:ext>
            </a:extLst>
          </p:cNvPr>
          <p:cNvSpPr txBox="1"/>
          <p:nvPr/>
        </p:nvSpPr>
        <p:spPr>
          <a:xfrm>
            <a:off x="930551" y="1347801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Nejčastější životní události: Lze je vyřídit online? 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1472AC"/>
            </a:gs>
            <a:gs pos="7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BE55B4-1F85-3C68-41C1-9C660D919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4BE760D-9BA4-A634-0CD5-5DF2B6F4406E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6B81F625-2022-6E86-D605-0D9DBF072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09CC4499-88AA-F7C3-1815-141C7DB276A9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  <a:p>
              <a:endPara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Anführungszeichen">
            <a:extLst>
              <a:ext uri="{FF2B5EF4-FFF2-40B4-BE49-F238E27FC236}">
                <a16:creationId xmlns:a16="http://schemas.microsoft.com/office/drawing/2014/main" id="{B4BEF272-E689-A29C-3DD1-D0432D0BB3D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4369" y="1632650"/>
            <a:ext cx="975131" cy="983550"/>
            <a:chOff x="537029" y="1572196"/>
            <a:chExt cx="1010860" cy="847602"/>
          </a:xfrm>
        </p:grpSpPr>
        <p:sp>
          <p:nvSpPr>
            <p:cNvPr id="14" name="Apostrophe">
              <a:extLst>
                <a:ext uri="{FF2B5EF4-FFF2-40B4-BE49-F238E27FC236}">
                  <a16:creationId xmlns:a16="http://schemas.microsoft.com/office/drawing/2014/main" id="{97E2F1D8-3323-9F9E-EA69-53B114B102FA}"/>
                </a:ext>
              </a:extLst>
            </p:cNvPr>
            <p:cNvSpPr/>
            <p:nvPr/>
          </p:nvSpPr>
          <p:spPr bwMode="gray">
            <a:xfrm>
              <a:off x="537029" y="1572196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1" y="580653"/>
                  </a:cubicBezTo>
                  <a:lnTo>
                    <a:pt x="0" y="453991"/>
                  </a:lnTo>
                  <a:cubicBezTo>
                    <a:pt x="55029" y="428374"/>
                    <a:pt x="92862" y="402875"/>
                    <a:pt x="113498" y="377495"/>
                  </a:cubicBezTo>
                  <a:cubicBezTo>
                    <a:pt x="134134" y="352115"/>
                    <a:pt x="145638" y="322110"/>
                    <a:pt x="148010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Apostrophe">
              <a:extLst>
                <a:ext uri="{FF2B5EF4-FFF2-40B4-BE49-F238E27FC236}">
                  <a16:creationId xmlns:a16="http://schemas.microsoft.com/office/drawing/2014/main" id="{C4C94A1F-30C8-EDFE-D306-03D6A1A7FC45}"/>
                </a:ext>
              </a:extLst>
            </p:cNvPr>
            <p:cNvSpPr/>
            <p:nvPr/>
          </p:nvSpPr>
          <p:spPr bwMode="gray">
            <a:xfrm>
              <a:off x="1081091" y="1572196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0" y="580653"/>
                  </a:cubicBezTo>
                  <a:lnTo>
                    <a:pt x="0" y="453991"/>
                  </a:lnTo>
                  <a:cubicBezTo>
                    <a:pt x="55029" y="428374"/>
                    <a:pt x="92861" y="402875"/>
                    <a:pt x="113497" y="377495"/>
                  </a:cubicBezTo>
                  <a:cubicBezTo>
                    <a:pt x="134133" y="352115"/>
                    <a:pt x="145637" y="322110"/>
                    <a:pt x="148009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16" name="Inhaltsplatzhalter 10">
            <a:extLst>
              <a:ext uri="{FF2B5EF4-FFF2-40B4-BE49-F238E27FC236}">
                <a16:creationId xmlns:a16="http://schemas.microsoft.com/office/drawing/2014/main" id="{E6CD9F26-5AF1-207D-52B7-2B58A071FB45}"/>
              </a:ext>
            </a:extLst>
          </p:cNvPr>
          <p:cNvSpPr txBox="1">
            <a:spLocks/>
          </p:cNvSpPr>
          <p:nvPr/>
        </p:nvSpPr>
        <p:spPr bwMode="gray">
          <a:xfrm>
            <a:off x="1181101" y="1632899"/>
            <a:ext cx="7821762" cy="2322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b="1" dirty="0"/>
              <a:t>Cílem digitální transformace </a:t>
            </a:r>
            <a:r>
              <a:rPr lang="cs-CZ" dirty="0"/>
              <a:t>není technologie samotná, ale lepší služby pro lidi.</a:t>
            </a:r>
            <a:endParaRPr lang="cs-CZ" dirty="0">
              <a:solidFill>
                <a:srgbClr val="002060"/>
              </a:solidFill>
              <a:latin typeface="Calibri Light"/>
            </a:endParaRPr>
          </a:p>
          <a:p>
            <a:pPr marL="0" marR="0" lvl="0" indent="0" algn="l" defTabSz="91449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OECD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9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2" name="Anführungszeichen">
            <a:extLst>
              <a:ext uri="{FF2B5EF4-FFF2-40B4-BE49-F238E27FC236}">
                <a16:creationId xmlns:a16="http://schemas.microsoft.com/office/drawing/2014/main" id="{BEA13AF0-0F47-CD57-E93A-41097215773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41137" y="4063414"/>
            <a:ext cx="975131" cy="983550"/>
            <a:chOff x="537029" y="1572196"/>
            <a:chExt cx="1010860" cy="847602"/>
          </a:xfrm>
        </p:grpSpPr>
        <p:sp>
          <p:nvSpPr>
            <p:cNvPr id="5" name="Apostrophe">
              <a:extLst>
                <a:ext uri="{FF2B5EF4-FFF2-40B4-BE49-F238E27FC236}">
                  <a16:creationId xmlns:a16="http://schemas.microsoft.com/office/drawing/2014/main" id="{9083667C-4BFD-B1F6-AA00-B6F3B730784D}"/>
                </a:ext>
              </a:extLst>
            </p:cNvPr>
            <p:cNvSpPr/>
            <p:nvPr/>
          </p:nvSpPr>
          <p:spPr bwMode="gray">
            <a:xfrm>
              <a:off x="537029" y="1572196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1" y="580653"/>
                  </a:cubicBezTo>
                  <a:lnTo>
                    <a:pt x="0" y="453991"/>
                  </a:lnTo>
                  <a:cubicBezTo>
                    <a:pt x="55029" y="428374"/>
                    <a:pt x="92862" y="402875"/>
                    <a:pt x="113498" y="377495"/>
                  </a:cubicBezTo>
                  <a:cubicBezTo>
                    <a:pt x="134134" y="352115"/>
                    <a:pt x="145638" y="322110"/>
                    <a:pt x="148010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6" name="Apostrophe">
              <a:extLst>
                <a:ext uri="{FF2B5EF4-FFF2-40B4-BE49-F238E27FC236}">
                  <a16:creationId xmlns:a16="http://schemas.microsoft.com/office/drawing/2014/main" id="{6EA5F1CB-8754-DEB3-B911-884DC2BB186C}"/>
                </a:ext>
              </a:extLst>
            </p:cNvPr>
            <p:cNvSpPr/>
            <p:nvPr/>
          </p:nvSpPr>
          <p:spPr bwMode="gray">
            <a:xfrm>
              <a:off x="1081091" y="1572196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0" y="580653"/>
                  </a:cubicBezTo>
                  <a:lnTo>
                    <a:pt x="0" y="453991"/>
                  </a:lnTo>
                  <a:cubicBezTo>
                    <a:pt x="55029" y="428374"/>
                    <a:pt x="92861" y="402875"/>
                    <a:pt x="113497" y="377495"/>
                  </a:cubicBezTo>
                  <a:cubicBezTo>
                    <a:pt x="134133" y="352115"/>
                    <a:pt x="145637" y="322110"/>
                    <a:pt x="148009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8" name="Inhaltsplatzhalter 10">
            <a:extLst>
              <a:ext uri="{FF2B5EF4-FFF2-40B4-BE49-F238E27FC236}">
                <a16:creationId xmlns:a16="http://schemas.microsoft.com/office/drawing/2014/main" id="{AEE5F1EE-6075-4685-461B-99E7B9BB1803}"/>
              </a:ext>
            </a:extLst>
          </p:cNvPr>
          <p:cNvSpPr txBox="1">
            <a:spLocks/>
          </p:cNvSpPr>
          <p:nvPr/>
        </p:nvSpPr>
        <p:spPr bwMode="gray">
          <a:xfrm>
            <a:off x="1217869" y="4063663"/>
            <a:ext cx="7821762" cy="2322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dirty="0"/>
              <a:t>Technologie je nejlepší tehdy, když je téměř neviditelná a přirozeně zapadá do každodenního života.</a:t>
            </a:r>
          </a:p>
          <a:p>
            <a:pPr lvl="0">
              <a:defRPr/>
            </a:pPr>
            <a:r>
              <a:rPr lang="cs-CZ" sz="2400" dirty="0">
                <a:solidFill>
                  <a:prstClr val="white"/>
                </a:solidFill>
                <a:latin typeface="Calibri Light"/>
              </a:rPr>
              <a:t>Mark Weiser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9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9" name="Slow Inspiring (extra-short version)">
            <a:hlinkClick r:id="" action="ppaction://media"/>
            <a:extLst>
              <a:ext uri="{FF2B5EF4-FFF2-40B4-BE49-F238E27FC236}">
                <a16:creationId xmlns:a16="http://schemas.microsoft.com/office/drawing/2014/main" id="{8E4E981E-3B04-9261-A70B-BD24C6361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7735" y="80305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1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3A09F03-C40B-FBF8-71A2-0B7C4CCAF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827E212B-C5B7-42F3-D55B-A33209640048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2468AB13-6A83-1565-9DDA-83B60803C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BDD36855-6857-9C9E-0B5A-43738C52B722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633ECE2D-1432-EC96-9CCA-CF6BC76E7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1918413"/>
            <a:ext cx="3751174" cy="37511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B1465AD6-508F-F5AB-8887-F79E1E9432CC}"/>
              </a:ext>
            </a:extLst>
          </p:cNvPr>
          <p:cNvSpPr txBox="1">
            <a:spLocks/>
          </p:cNvSpPr>
          <p:nvPr/>
        </p:nvSpPr>
        <p:spPr bwMode="gray">
          <a:xfrm>
            <a:off x="4075043" y="1918414"/>
            <a:ext cx="4919869" cy="15851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 dělat, pokud životní situaci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nelze řešit online? </a:t>
            </a: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281696AB-423A-3C3F-41F4-D31CE7D2CE9D}"/>
              </a:ext>
            </a:extLst>
          </p:cNvPr>
          <p:cNvGrpSpPr>
            <a:grpSpLocks/>
          </p:cNvGrpSpPr>
          <p:nvPr/>
        </p:nvGrpSpPr>
        <p:grpSpPr bwMode="auto">
          <a:xfrm>
            <a:off x="6359527" y="2923620"/>
            <a:ext cx="1970568" cy="3426638"/>
            <a:chOff x="993595" y="1600200"/>
            <a:chExt cx="1978205" cy="3556853"/>
          </a:xfrm>
        </p:grpSpPr>
        <p:sp>
          <p:nvSpPr>
            <p:cNvPr id="8" name="Ellipse 98">
              <a:extLst>
                <a:ext uri="{FF2B5EF4-FFF2-40B4-BE49-F238E27FC236}">
                  <a16:creationId xmlns:a16="http://schemas.microsoft.com/office/drawing/2014/main" id="{D49C66CF-CE2A-4818-D4CC-1D72D211A53A}"/>
                </a:ext>
              </a:extLst>
            </p:cNvPr>
            <p:cNvSpPr/>
            <p:nvPr/>
          </p:nvSpPr>
          <p:spPr bwMode="auto">
            <a:xfrm>
              <a:off x="993595" y="4366055"/>
              <a:ext cx="871051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sp>
          <p:nvSpPr>
            <p:cNvPr id="9" name="Ellipse 98">
              <a:extLst>
                <a:ext uri="{FF2B5EF4-FFF2-40B4-BE49-F238E27FC236}">
                  <a16:creationId xmlns:a16="http://schemas.microsoft.com/office/drawing/2014/main" id="{039DA2D3-3F1A-182B-7812-C44EB181F384}"/>
                </a:ext>
              </a:extLst>
            </p:cNvPr>
            <p:cNvSpPr/>
            <p:nvPr/>
          </p:nvSpPr>
          <p:spPr bwMode="auto">
            <a:xfrm rot="872077">
              <a:off x="1236406" y="4678295"/>
              <a:ext cx="1333836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pic>
          <p:nvPicPr>
            <p:cNvPr id="10" name="Picture 12" descr="R.png">
              <a:extLst>
                <a:ext uri="{FF2B5EF4-FFF2-40B4-BE49-F238E27FC236}">
                  <a16:creationId xmlns:a16="http://schemas.microsoft.com/office/drawing/2014/main" id="{950EF549-C025-4000-6AD7-8013C4A39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93595" y="1600200"/>
              <a:ext cx="1978205" cy="32806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2" descr="1.png">
              <a:extLst>
                <a:ext uri="{FF2B5EF4-FFF2-40B4-BE49-F238E27FC236}">
                  <a16:creationId xmlns:a16="http://schemas.microsoft.com/office/drawing/2014/main" id="{8013EC2E-837E-8813-DE54-6C51B3E0C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53991" y="2316015"/>
              <a:ext cx="1168506" cy="28410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9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F035BF5-1866-5325-D454-E6C00583F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887323B4-458A-FC37-4C3D-4A25E21F4C72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6314002-2F76-895D-86E5-BA3CF5E14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94FB4EC5-2E40-A064-9E62-192ED873AB93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33A06EB-78F9-B2B0-818D-EDB90D5173AA}"/>
              </a:ext>
            </a:extLst>
          </p:cNvPr>
          <p:cNvSpPr txBox="1"/>
          <p:nvPr/>
        </p:nvSpPr>
        <p:spPr>
          <a:xfrm>
            <a:off x="318051" y="1501857"/>
            <a:ext cx="8622195" cy="559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💡  A co dělat, pokud životní situaci nelze řešit online? 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5BEB329-36CD-50F6-5ECA-6CE78D918096}"/>
              </a:ext>
            </a:extLst>
          </p:cNvPr>
          <p:cNvSpPr txBox="1"/>
          <p:nvPr/>
        </p:nvSpPr>
        <p:spPr>
          <a:xfrm>
            <a:off x="468380" y="2060984"/>
            <a:ext cx="6324223" cy="4291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když se nabídka digitálních služeb neustále rozšiřuje, existují některé úkony, které vyžadují vaši osobní přítomnost na úřadě nebo u lékaře. </a:t>
            </a:r>
          </a:p>
          <a:p>
            <a:pPr algn="just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 tyto události stát myslí. Na webových stránkách státu najdete přehledné návody, jak </a:t>
            </a:r>
            <a:b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daných životních situacích postupovat a na co nezapomenout.</a:t>
            </a:r>
          </a:p>
          <a:p>
            <a:pPr>
              <a:buNone/>
            </a:pPr>
            <a:r>
              <a:rPr lang="cs-CZ" sz="24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Životní události s přehledným návodem, jak postupovat, naleznete na: </a:t>
            </a:r>
            <a:r>
              <a:rPr lang="cs-CZ" sz="2400" u="sng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gov.cz</a:t>
            </a:r>
            <a:endParaRPr lang="cs-CZ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48">
            <a:extLst>
              <a:ext uri="{FF2B5EF4-FFF2-40B4-BE49-F238E27FC236}">
                <a16:creationId xmlns:a16="http://schemas.microsoft.com/office/drawing/2014/main" id="{DCB8BDCA-A9E4-6FD7-8042-D3122EA763D6}"/>
              </a:ext>
            </a:extLst>
          </p:cNvPr>
          <p:cNvGrpSpPr>
            <a:grpSpLocks/>
          </p:cNvGrpSpPr>
          <p:nvPr/>
        </p:nvGrpSpPr>
        <p:grpSpPr bwMode="auto">
          <a:xfrm>
            <a:off x="7056645" y="2409048"/>
            <a:ext cx="1663700" cy="3595688"/>
            <a:chOff x="6180138" y="2703513"/>
            <a:chExt cx="1664111" cy="3595687"/>
          </a:xfrm>
        </p:grpSpPr>
        <p:grpSp>
          <p:nvGrpSpPr>
            <p:cNvPr id="8" name="Group 19">
              <a:extLst>
                <a:ext uri="{FF2B5EF4-FFF2-40B4-BE49-F238E27FC236}">
                  <a16:creationId xmlns:a16="http://schemas.microsoft.com/office/drawing/2014/main" id="{F89C96E3-3A8E-8F21-4C4F-E4AAC364DE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0138" y="5787068"/>
              <a:ext cx="1400004" cy="427985"/>
              <a:chOff x="3571868" y="5643578"/>
              <a:chExt cx="2165273" cy="662165"/>
            </a:xfrm>
          </p:grpSpPr>
          <p:sp>
            <p:nvSpPr>
              <p:cNvPr id="12" name="Ellipse 68">
                <a:extLst>
                  <a:ext uri="{FF2B5EF4-FFF2-40B4-BE49-F238E27FC236}">
                    <a16:creationId xmlns:a16="http://schemas.microsoft.com/office/drawing/2014/main" id="{30F3C13E-7A01-F964-EDB3-CBC705AFDF7D}"/>
                  </a:ext>
                </a:extLst>
              </p:cNvPr>
              <p:cNvSpPr/>
              <p:nvPr/>
            </p:nvSpPr>
            <p:spPr bwMode="auto">
              <a:xfrm>
                <a:off x="3571868" y="5643578"/>
                <a:ext cx="1428760" cy="321201"/>
              </a:xfrm>
              <a:prstGeom prst="ellipse">
                <a:avLst/>
              </a:prstGeom>
              <a:gradFill flip="none" rotWithShape="1">
                <a:gsLst>
                  <a:gs pos="24000">
                    <a:schemeClr val="bg1">
                      <a:lumMod val="50000"/>
                      <a:alpha val="49000"/>
                    </a:scheme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da-DK" sz="1800">
                  <a:solidFill>
                    <a:srgbClr val="FFFFFF"/>
                  </a:solidFill>
                  <a:latin typeface="Calibri" pitchFamily="-109" charset="0"/>
                </a:endParaRPr>
              </a:p>
            </p:txBody>
          </p:sp>
          <p:sp>
            <p:nvSpPr>
              <p:cNvPr id="13" name="Ellipse 68">
                <a:extLst>
                  <a:ext uri="{FF2B5EF4-FFF2-40B4-BE49-F238E27FC236}">
                    <a16:creationId xmlns:a16="http://schemas.microsoft.com/office/drawing/2014/main" id="{9BAFC5CB-0D14-C903-2E93-FDC21FB65167}"/>
                  </a:ext>
                </a:extLst>
              </p:cNvPr>
              <p:cNvSpPr/>
              <p:nvPr/>
            </p:nvSpPr>
            <p:spPr bwMode="auto">
              <a:xfrm>
                <a:off x="4857752" y="5643578"/>
                <a:ext cx="879389" cy="662165"/>
              </a:xfrm>
              <a:prstGeom prst="ellipse">
                <a:avLst/>
              </a:prstGeom>
              <a:gradFill flip="none" rotWithShape="1">
                <a:gsLst>
                  <a:gs pos="24000">
                    <a:schemeClr val="bg1">
                      <a:lumMod val="50000"/>
                      <a:alpha val="49000"/>
                    </a:scheme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109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da-DK" sz="1800">
                  <a:solidFill>
                    <a:srgbClr val="FFFFFF"/>
                  </a:solidFill>
                  <a:latin typeface="Calibri" pitchFamily="-109" charset="0"/>
                </a:endParaRPr>
              </a:p>
            </p:txBody>
          </p:sp>
        </p:grpSp>
        <p:pic>
          <p:nvPicPr>
            <p:cNvPr id="10" name="Picture 53" descr="5.png">
              <a:extLst>
                <a:ext uri="{FF2B5EF4-FFF2-40B4-BE49-F238E27FC236}">
                  <a16:creationId xmlns:a16="http://schemas.microsoft.com/office/drawing/2014/main" id="{A5EA08BF-B497-D49A-B510-CBEAD62B1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64333" y="2703513"/>
              <a:ext cx="1479916" cy="35956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33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9649610-FB21-4CAC-BA15-7FF862F41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B9038C85-4635-5EB2-537D-5D7AF5DFCC7C}"/>
              </a:ext>
            </a:extLst>
          </p:cNvPr>
          <p:cNvGrpSpPr/>
          <p:nvPr/>
        </p:nvGrpSpPr>
        <p:grpSpPr>
          <a:xfrm>
            <a:off x="40377" y="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FDD35DCA-5661-30C4-0B47-EAB83A18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5F513D8-6BD6-82DA-1770-241AAF8B76A4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062114-891D-5BE7-441C-73A160EE2F8D}"/>
              </a:ext>
            </a:extLst>
          </p:cNvPr>
          <p:cNvSpPr txBox="1"/>
          <p:nvPr/>
        </p:nvSpPr>
        <p:spPr>
          <a:xfrm>
            <a:off x="213679" y="2670491"/>
            <a:ext cx="8788400" cy="584775"/>
          </a:xfrm>
          <a:prstGeom prst="rect">
            <a:avLst/>
          </a:prstGeom>
          <a:gradFill flip="none" rotWithShape="1">
            <a:gsLst>
              <a:gs pos="47000">
                <a:srgbClr val="1472AC"/>
              </a:gs>
              <a:gs pos="72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öhne"/>
              </a:rPr>
              <a:t>•	Kontrolovat své osobní údaje.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F5A5CB-DE38-099F-FD20-721FAEB9AD05}"/>
              </a:ext>
            </a:extLst>
          </p:cNvPr>
          <p:cNvSpPr txBox="1"/>
          <p:nvPr/>
        </p:nvSpPr>
        <p:spPr>
          <a:xfrm>
            <a:off x="213679" y="3426141"/>
            <a:ext cx="8788400" cy="584775"/>
          </a:xfrm>
          <a:prstGeom prst="rect">
            <a:avLst/>
          </a:prstGeom>
          <a:gradFill flip="none" rotWithShape="1">
            <a:gsLst>
              <a:gs pos="47000">
                <a:srgbClr val="1472AC"/>
              </a:gs>
              <a:gs pos="72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öhne"/>
              </a:rPr>
              <a:t>•	Vyřizovat většinu úředních záležitostí.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EA020C6-B762-5595-CD9D-CEE67BF26933}"/>
              </a:ext>
            </a:extLst>
          </p:cNvPr>
          <p:cNvSpPr txBox="1"/>
          <p:nvPr/>
        </p:nvSpPr>
        <p:spPr>
          <a:xfrm>
            <a:off x="264479" y="4204461"/>
            <a:ext cx="8788400" cy="584775"/>
          </a:xfrm>
          <a:prstGeom prst="rect">
            <a:avLst/>
          </a:prstGeom>
          <a:gradFill flip="none" rotWithShape="1">
            <a:gsLst>
              <a:gs pos="47000">
                <a:srgbClr val="1472AC"/>
              </a:gs>
              <a:gs pos="72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öhne"/>
              </a:rPr>
              <a:t>•	Využívat datovou schránku.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339E36-1502-46B3-7C3D-B3AC91BB9D4B}"/>
              </a:ext>
            </a:extLst>
          </p:cNvPr>
          <p:cNvSpPr txBox="1"/>
          <p:nvPr/>
        </p:nvSpPr>
        <p:spPr>
          <a:xfrm>
            <a:off x="264479" y="4960111"/>
            <a:ext cx="8788400" cy="584775"/>
          </a:xfrm>
          <a:prstGeom prst="rect">
            <a:avLst/>
          </a:prstGeom>
          <a:gradFill flip="none" rotWithShape="1">
            <a:gsLst>
              <a:gs pos="47000">
                <a:srgbClr val="1472AC"/>
              </a:gs>
              <a:gs pos="72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öhne"/>
              </a:rPr>
              <a:t>•	Nastavit si upozornění (tzv. notifikace).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B383A60-963C-2A6D-2082-CF75B255EA01}"/>
              </a:ext>
            </a:extLst>
          </p:cNvPr>
          <p:cNvSpPr txBox="1"/>
          <p:nvPr/>
        </p:nvSpPr>
        <p:spPr>
          <a:xfrm>
            <a:off x="264479" y="5671174"/>
            <a:ext cx="8788400" cy="584775"/>
          </a:xfrm>
          <a:prstGeom prst="rect">
            <a:avLst/>
          </a:prstGeom>
          <a:gradFill flip="none" rotWithShape="1">
            <a:gsLst>
              <a:gs pos="47000">
                <a:srgbClr val="1472AC"/>
              </a:gs>
              <a:gs pos="72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öhne"/>
              </a:rPr>
              <a:t>•	Mnoho dalšího!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27C41E3-D6DD-A24E-8EC0-CF8570FC3AE8}"/>
              </a:ext>
            </a:extLst>
          </p:cNvPr>
          <p:cNvSpPr txBox="1"/>
          <p:nvPr/>
        </p:nvSpPr>
        <p:spPr>
          <a:xfrm>
            <a:off x="930551" y="1347801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Jaké životní situace vyřešíme na Portálu občana?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711252A-3228-3D5D-32AD-E557FC880425}"/>
              </a:ext>
            </a:extLst>
          </p:cNvPr>
          <p:cNvSpPr txBox="1"/>
          <p:nvPr/>
        </p:nvSpPr>
        <p:spPr>
          <a:xfrm>
            <a:off x="136654" y="1948186"/>
            <a:ext cx="7721462" cy="562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Portálu občana můžete: 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8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08FE9D3-1720-2FD3-FA44-1C0028CD9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E8D252A8-59D3-0985-3F2B-8B9F1828F52E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82B2F78E-2839-6392-047B-DB6A5C027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11AE7792-BFF1-3451-4765-3F1AAB43EFCC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D89242EC-8CE1-3F33-EE57-23C0DC7E09F3}"/>
              </a:ext>
            </a:extLst>
          </p:cNvPr>
          <p:cNvSpPr txBox="1"/>
          <p:nvPr/>
        </p:nvSpPr>
        <p:spPr>
          <a:xfrm>
            <a:off x="353460" y="1495232"/>
            <a:ext cx="77214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můžeme dělat na Portálu občana v jednotlivých životních situacích? ...nyní podrobně  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FA8B92E-00DF-CFE7-B088-0DF8CFFF9A32}"/>
              </a:ext>
            </a:extLst>
          </p:cNvPr>
          <p:cNvSpPr txBox="1"/>
          <p:nvPr/>
        </p:nvSpPr>
        <p:spPr>
          <a:xfrm>
            <a:off x="353460" y="2545266"/>
            <a:ext cx="8343279" cy="4031873"/>
          </a:xfrm>
          <a:prstGeom prst="rect">
            <a:avLst/>
          </a:prstGeom>
          <a:gradFill flip="none" rotWithShape="1">
            <a:gsLst>
              <a:gs pos="2000">
                <a:srgbClr val="1472AC"/>
              </a:gs>
              <a:gs pos="36000">
                <a:schemeClr val="accent1">
                  <a:lumMod val="30000"/>
                  <a:lumOff val="70000"/>
                </a:schemeClr>
              </a:gs>
            </a:gsLst>
            <a:lin ang="84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002060"/>
                </a:solidFill>
                <a:latin typeface="Söhne"/>
              </a:rPr>
              <a:t>Kontrolovat své osobní údaje</a:t>
            </a:r>
          </a:p>
          <a:p>
            <a:pPr lvl="0"/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přihlášení do Portálu občana uvidíte spoustu užitečných informací: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zda máte platný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občanský průkaz, řidičský průkaz a další doklady,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je napsáno v katastru </a:t>
            </a: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vašem bytě nebo domě,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 například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kolik máte bodů jako řidič.</a:t>
            </a:r>
            <a:endParaRPr lang="cs-CZ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cs-CZ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05DE585-E13A-1B28-DA8D-D86BE61B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6927407B-37D8-F2F3-506E-AEA7EF453594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DBE8B133-57B4-DD97-8D52-AE9F33048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1293FD12-B831-DD45-C147-CB1906AF47A0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B2F070BF-378F-EFC4-5DB1-DDCB212C1823}"/>
              </a:ext>
            </a:extLst>
          </p:cNvPr>
          <p:cNvSpPr txBox="1"/>
          <p:nvPr/>
        </p:nvSpPr>
        <p:spPr>
          <a:xfrm>
            <a:off x="353460" y="1495232"/>
            <a:ext cx="77214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můžeme dělat na Portálu občana v jednotlivých životních situacích?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...nyní podrobně</a:t>
            </a: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B5FB3FA-E478-0AED-0601-609D48145D84}"/>
              </a:ext>
            </a:extLst>
          </p:cNvPr>
          <p:cNvSpPr txBox="1"/>
          <p:nvPr/>
        </p:nvSpPr>
        <p:spPr>
          <a:xfrm>
            <a:off x="353460" y="2557061"/>
            <a:ext cx="8537092" cy="4031873"/>
          </a:xfrm>
          <a:prstGeom prst="rect">
            <a:avLst/>
          </a:prstGeom>
          <a:gradFill flip="none" rotWithShape="1">
            <a:gsLst>
              <a:gs pos="2000">
                <a:srgbClr val="1472AC"/>
              </a:gs>
              <a:gs pos="36000">
                <a:schemeClr val="accent1">
                  <a:lumMod val="30000"/>
                  <a:lumOff val="70000"/>
                </a:schemeClr>
              </a:gs>
            </a:gsLst>
            <a:lin ang="84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002060"/>
                </a:solidFill>
                <a:latin typeface="Söhne"/>
              </a:rPr>
              <a:t>Vyřizovat většinu úředních záležitostí</a:t>
            </a:r>
          </a:p>
          <a:p>
            <a:pPr lvl="0"/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Můžete podávat různé žádosti, aniž byste museli chodit na úřad nebo na poštu.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Požádat o nový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řidičský průkaz.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Vyřídit si starobní, invalidní či vdovský/vdovecký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důchod.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Požádat o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výpis z rejstříku trestů.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Podat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daňové přiznání.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Požádat o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sociální dávky.</a:t>
            </a:r>
          </a:p>
        </p:txBody>
      </p:sp>
    </p:spTree>
    <p:extLst>
      <p:ext uri="{BB962C8B-B14F-4D97-AF65-F5344CB8AC3E}">
        <p14:creationId xmlns:p14="http://schemas.microsoft.com/office/powerpoint/2010/main" val="26706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C6A952A-A719-DD57-ACAB-F8F2564A9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9D1B26CC-AF0C-8FCB-8602-A9974D4D16C5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F52B1058-73FD-76CC-54A7-92F8CA656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73E4A7CF-0E93-CFA5-D9E3-36A418719D84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A65C5334-5924-B0B0-3006-5D176C16F5CE}"/>
              </a:ext>
            </a:extLst>
          </p:cNvPr>
          <p:cNvSpPr txBox="1"/>
          <p:nvPr/>
        </p:nvSpPr>
        <p:spPr>
          <a:xfrm>
            <a:off x="353460" y="1495232"/>
            <a:ext cx="77214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můžeme dělat na Portálu občana v jednotlivých životních situacích?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...nyní podrobně</a:t>
            </a: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A270C2-8CF9-2ADD-6D60-A93895699F7E}"/>
              </a:ext>
            </a:extLst>
          </p:cNvPr>
          <p:cNvSpPr txBox="1"/>
          <p:nvPr/>
        </p:nvSpPr>
        <p:spPr>
          <a:xfrm>
            <a:off x="353460" y="2557061"/>
            <a:ext cx="8537092" cy="3170099"/>
          </a:xfrm>
          <a:prstGeom prst="rect">
            <a:avLst/>
          </a:prstGeom>
          <a:gradFill flip="none" rotWithShape="1">
            <a:gsLst>
              <a:gs pos="2000">
                <a:srgbClr val="1472AC"/>
              </a:gs>
              <a:gs pos="36000">
                <a:schemeClr val="accent1">
                  <a:lumMod val="30000"/>
                  <a:lumOff val="70000"/>
                </a:schemeClr>
              </a:gs>
            </a:gsLst>
            <a:lin ang="84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002060"/>
                </a:solidFill>
                <a:latin typeface="Söhne"/>
              </a:rPr>
              <a:t>Využívat datovou schránku</a:t>
            </a:r>
          </a:p>
          <a:p>
            <a:pPr lvl="0"/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Pokud máte datovou schránku, najdete ji i na Portálu občana. Je to jako </a:t>
            </a:r>
            <a:r>
              <a:rPr lang="cs-CZ" sz="28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speciální poštovní schránka</a:t>
            </a: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kam Vám úřady posílají důležité dopisy elektronicky. Je to stejné, jako když Vám dříve přišel doporučený dopis.</a:t>
            </a:r>
          </a:p>
          <a:p>
            <a:pPr lvl="0"/>
            <a:endParaRPr lang="cs-CZ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92274C9-DDDF-6B9E-59EB-DA6974B1B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E793F138-B4B9-A0D7-2FFE-456D55716568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DE76D59C-3F2F-A4A6-C041-FF54961CF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D58A9F9-2F07-28AA-5AE8-4DAFB9DD5C35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E12779C1-2192-A304-3F65-00D0820D5329}"/>
              </a:ext>
            </a:extLst>
          </p:cNvPr>
          <p:cNvSpPr txBox="1"/>
          <p:nvPr/>
        </p:nvSpPr>
        <p:spPr>
          <a:xfrm>
            <a:off x="353460" y="1495232"/>
            <a:ext cx="77214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můžeme dělat na Portálu občana v jednotlivých životních situacích?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...nyní podrobně</a:t>
            </a: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7C461E3-DBFE-4F65-2105-625EF99D4FCC}"/>
              </a:ext>
            </a:extLst>
          </p:cNvPr>
          <p:cNvSpPr txBox="1"/>
          <p:nvPr/>
        </p:nvSpPr>
        <p:spPr>
          <a:xfrm>
            <a:off x="353460" y="2557061"/>
            <a:ext cx="8537092" cy="2739211"/>
          </a:xfrm>
          <a:prstGeom prst="rect">
            <a:avLst/>
          </a:prstGeom>
          <a:gradFill flip="none" rotWithShape="1">
            <a:gsLst>
              <a:gs pos="2000">
                <a:srgbClr val="1472AC"/>
              </a:gs>
              <a:gs pos="36000">
                <a:schemeClr val="accent1">
                  <a:lumMod val="30000"/>
                  <a:lumOff val="70000"/>
                </a:schemeClr>
              </a:gs>
            </a:gsLst>
            <a:lin ang="84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002060"/>
                </a:solidFill>
                <a:latin typeface="Söhne"/>
              </a:rPr>
              <a:t>Nastavit si upozornění (tzv. notifikace)</a:t>
            </a:r>
          </a:p>
          <a:p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nastavení upozornění vás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 občana sám upozorní, </a:t>
            </a: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až se bude blížit konec platnosti vašeho občanského průkazu nebo jiného dokladu. </a:t>
            </a:r>
          </a:p>
          <a:p>
            <a:pPr lvl="0"/>
            <a:endParaRPr lang="cs-CZ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574B937-E132-D3B0-C6F6-0E75DC893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40AFA403-42E7-B352-6162-91EAAA42BF3E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D2F9B6E5-E073-87C0-3E38-205841BFE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2C6BE03-7881-A045-E494-B944676C03D6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F96F59-E137-2D83-E444-420C56085699}"/>
              </a:ext>
            </a:extLst>
          </p:cNvPr>
          <p:cNvSpPr txBox="1"/>
          <p:nvPr/>
        </p:nvSpPr>
        <p:spPr>
          <a:xfrm>
            <a:off x="353460" y="1495232"/>
            <a:ext cx="77214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můžeme dělat na Portálu občana v jednotlivých životních situacích?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...nyní podrobně</a:t>
            </a:r>
            <a:r>
              <a:rPr lang="cs-CZ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cs-C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D27427D-31BA-E863-BD1F-7F37CA258F68}"/>
              </a:ext>
            </a:extLst>
          </p:cNvPr>
          <p:cNvSpPr txBox="1"/>
          <p:nvPr/>
        </p:nvSpPr>
        <p:spPr>
          <a:xfrm>
            <a:off x="353460" y="2557061"/>
            <a:ext cx="8537092" cy="2800767"/>
          </a:xfrm>
          <a:prstGeom prst="rect">
            <a:avLst/>
          </a:prstGeom>
          <a:gradFill flip="none" rotWithShape="1">
            <a:gsLst>
              <a:gs pos="2000">
                <a:srgbClr val="1472AC"/>
              </a:gs>
              <a:gs pos="36000">
                <a:schemeClr val="accent1">
                  <a:lumMod val="30000"/>
                  <a:lumOff val="70000"/>
                </a:schemeClr>
              </a:gs>
            </a:gsLst>
            <a:lin ang="84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FF0000"/>
                </a:solidFill>
                <a:latin typeface="Söhne"/>
              </a:rPr>
              <a:t>Mnoho dalšího! </a:t>
            </a:r>
          </a:p>
          <a:p>
            <a:endParaRPr lang="cs-CZ" sz="3200" b="1" u="sng" dirty="0">
              <a:solidFill>
                <a:srgbClr val="002060"/>
              </a:solidFill>
              <a:latin typeface="Söhne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Můžete si například stáhnout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potvrzení o očkování </a:t>
            </a: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 podat </a:t>
            </a: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elektronickou petici.</a:t>
            </a:r>
            <a:b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Nové digitální služby pro občany stále přibývají! </a:t>
            </a:r>
            <a:endParaRPr lang="cs-CZ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81B963D-FA55-DB98-86E6-F1ECC9D6B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A7AC47CF-AE35-7EDE-7D48-86F58DE88780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63B343F3-52E8-196D-C92F-F8D7AFB75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EE8560A9-3876-C864-EBD7-53C9659D4756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B8E96DDF-9B9B-C731-25C8-D9C5F943A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1918413"/>
            <a:ext cx="3751174" cy="37511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32EF915A-5B19-D4C4-0B4A-1E145E948BEA}"/>
              </a:ext>
            </a:extLst>
          </p:cNvPr>
          <p:cNvSpPr txBox="1">
            <a:spLocks/>
          </p:cNvSpPr>
          <p:nvPr/>
        </p:nvSpPr>
        <p:spPr bwMode="gray">
          <a:xfrm>
            <a:off x="4075043" y="1918414"/>
            <a:ext cx="4919869" cy="72974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kde to vše vyřídíte? 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3E79055E-86F5-2D03-91B4-6630E40D2534}"/>
              </a:ext>
            </a:extLst>
          </p:cNvPr>
          <p:cNvGrpSpPr>
            <a:grpSpLocks/>
          </p:cNvGrpSpPr>
          <p:nvPr/>
        </p:nvGrpSpPr>
        <p:grpSpPr bwMode="auto">
          <a:xfrm>
            <a:off x="7597360" y="1268755"/>
            <a:ext cx="1397552" cy="2324241"/>
            <a:chOff x="993595" y="1600200"/>
            <a:chExt cx="1978205" cy="3556853"/>
          </a:xfrm>
        </p:grpSpPr>
        <p:sp>
          <p:nvSpPr>
            <p:cNvPr id="8" name="Ellipse 98">
              <a:extLst>
                <a:ext uri="{FF2B5EF4-FFF2-40B4-BE49-F238E27FC236}">
                  <a16:creationId xmlns:a16="http://schemas.microsoft.com/office/drawing/2014/main" id="{1B88772F-2AB4-4173-9641-F7267B662B65}"/>
                </a:ext>
              </a:extLst>
            </p:cNvPr>
            <p:cNvSpPr/>
            <p:nvPr/>
          </p:nvSpPr>
          <p:spPr bwMode="auto">
            <a:xfrm>
              <a:off x="993595" y="4366055"/>
              <a:ext cx="871051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sp>
          <p:nvSpPr>
            <p:cNvPr id="9" name="Ellipse 98">
              <a:extLst>
                <a:ext uri="{FF2B5EF4-FFF2-40B4-BE49-F238E27FC236}">
                  <a16:creationId xmlns:a16="http://schemas.microsoft.com/office/drawing/2014/main" id="{5790701C-44AF-4C32-1704-FB5FC4979754}"/>
                </a:ext>
              </a:extLst>
            </p:cNvPr>
            <p:cNvSpPr/>
            <p:nvPr/>
          </p:nvSpPr>
          <p:spPr bwMode="auto">
            <a:xfrm rot="872077">
              <a:off x="1236406" y="4678295"/>
              <a:ext cx="1333836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pic>
          <p:nvPicPr>
            <p:cNvPr id="10" name="Picture 12" descr="R.png">
              <a:extLst>
                <a:ext uri="{FF2B5EF4-FFF2-40B4-BE49-F238E27FC236}">
                  <a16:creationId xmlns:a16="http://schemas.microsoft.com/office/drawing/2014/main" id="{CB9B7996-5A1B-D05E-4D18-C05112F0D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93595" y="1600200"/>
              <a:ext cx="1978205" cy="32806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2" descr="1.png">
              <a:extLst>
                <a:ext uri="{FF2B5EF4-FFF2-40B4-BE49-F238E27FC236}">
                  <a16:creationId xmlns:a16="http://schemas.microsoft.com/office/drawing/2014/main" id="{2EB34BC4-00D7-CB6E-D49D-41894FED1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53991" y="2316015"/>
              <a:ext cx="1168506" cy="28410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platzhalter 26">
            <a:extLst>
              <a:ext uri="{FF2B5EF4-FFF2-40B4-BE49-F238E27FC236}">
                <a16:creationId xmlns:a16="http://schemas.microsoft.com/office/drawing/2014/main" id="{16E2DD69-199C-3C07-7416-4803CE758F90}"/>
              </a:ext>
            </a:extLst>
          </p:cNvPr>
          <p:cNvSpPr txBox="1">
            <a:spLocks/>
          </p:cNvSpPr>
          <p:nvPr/>
        </p:nvSpPr>
        <p:spPr bwMode="gray">
          <a:xfrm>
            <a:off x="4204311" y="3542959"/>
            <a:ext cx="4695381" cy="128248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Vše si můžete vyřídit na </a:t>
            </a:r>
            <a:r>
              <a:rPr lang="cs-CZ" sz="2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cs-CZ" sz="2800" b="1" u="sng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obcan.portal.gov.cz</a:t>
            </a:r>
            <a:r>
              <a:rPr lang="cs-CZ" sz="28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/.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platzhalter 26">
            <a:extLst>
              <a:ext uri="{FF2B5EF4-FFF2-40B4-BE49-F238E27FC236}">
                <a16:creationId xmlns:a16="http://schemas.microsoft.com/office/drawing/2014/main" id="{47C61F8C-ABCC-ABD3-63A1-173BB94F8CE5}"/>
              </a:ext>
            </a:extLst>
          </p:cNvPr>
          <p:cNvSpPr txBox="1">
            <a:spLocks/>
          </p:cNvSpPr>
          <p:nvPr/>
        </p:nvSpPr>
        <p:spPr bwMode="gray">
          <a:xfrm>
            <a:off x="244308" y="5759761"/>
            <a:ext cx="8655384" cy="92201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Veškeré informace o tom, jak se do portálu přihlásit, naleznete </a:t>
            </a:r>
            <a:br>
              <a:rPr lang="cs-CZ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následující kapitole.</a:t>
            </a:r>
            <a:endParaRPr lang="cs-CZ" sz="24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2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1472AC"/>
            </a:gs>
            <a:gs pos="61000">
              <a:schemeClr val="accent1">
                <a:lumMod val="31000"/>
                <a:lumOff val="6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13853-D6D4-1C9E-3750-755F93EA3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3A9FC162-F68E-A28C-6584-D78727671F2A}"/>
              </a:ext>
            </a:extLst>
          </p:cNvPr>
          <p:cNvGrpSpPr/>
          <p:nvPr/>
        </p:nvGrpSpPr>
        <p:grpSpPr>
          <a:xfrm>
            <a:off x="76200" y="0"/>
            <a:ext cx="9144000" cy="137880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FED4CAA-653F-FF14-C487-BCE30482E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2D3DC550-980C-8897-839A-8DDBC846EEF6}"/>
                </a:ext>
              </a:extLst>
            </p:cNvPr>
            <p:cNvSpPr txBox="1"/>
            <p:nvPr/>
          </p:nvSpPr>
          <p:spPr>
            <a:xfrm>
              <a:off x="0" y="215094"/>
              <a:ext cx="9144000" cy="646688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72B4E950-4299-63E6-D3F1-1C4336461856}"/>
              </a:ext>
            </a:extLst>
          </p:cNvPr>
          <p:cNvSpPr txBox="1"/>
          <p:nvPr/>
        </p:nvSpPr>
        <p:spPr>
          <a:xfrm>
            <a:off x="303454" y="1654200"/>
            <a:ext cx="8537092" cy="4801314"/>
          </a:xfrm>
          <a:prstGeom prst="rect">
            <a:avLst/>
          </a:prstGeom>
          <a:gradFill flip="none" rotWithShape="1">
            <a:gsLst>
              <a:gs pos="2000">
                <a:srgbClr val="1472AC"/>
              </a:gs>
              <a:gs pos="36000">
                <a:schemeClr val="accent1">
                  <a:lumMod val="30000"/>
                  <a:lumOff val="70000"/>
                </a:schemeClr>
              </a:gs>
            </a:gsLst>
            <a:lin ang="84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Máte obavy, že se na Portálu občana nevyznáte?</a:t>
            </a:r>
          </a:p>
          <a:p>
            <a:endParaRPr lang="cs-CZ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Vytvořili jsme pro vás tréninkové prostředí, </a:t>
            </a: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 občana nanečisto.</a:t>
            </a:r>
            <a:b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tréninkovém prostřední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bezpečné prostředí,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kde si můžete vše vyzkoušet nanečisto. Nemůžete skrze něj nic vyřídit, není totiž napojený na skutečné úřady. Slouží pouze pro účely učení a seznámení se s Portálem občana.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Tréninkové prostředí naleznete na odkaze   ... </a:t>
            </a:r>
          </a:p>
          <a:p>
            <a:r>
              <a:rPr lang="cs-CZ" dirty="0"/>
              <a:t> </a:t>
            </a:r>
            <a:endParaRPr lang="cs-CZ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4A3CC9-F181-73FE-577D-9EF310F0D7EC}"/>
              </a:ext>
            </a:extLst>
          </p:cNvPr>
          <p:cNvSpPr txBox="1"/>
          <p:nvPr/>
        </p:nvSpPr>
        <p:spPr>
          <a:xfrm>
            <a:off x="2213941" y="2242299"/>
            <a:ext cx="4716118" cy="584775"/>
          </a:xfrm>
          <a:prstGeom prst="rect">
            <a:avLst/>
          </a:prstGeom>
          <a:gradFill flip="none" rotWithShape="1">
            <a:gsLst>
              <a:gs pos="47000">
                <a:srgbClr val="1472AC"/>
              </a:gs>
              <a:gs pos="72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Söhne"/>
              </a:rPr>
              <a:t>Portál občana nanečisto</a:t>
            </a:r>
          </a:p>
        </p:txBody>
      </p:sp>
    </p:spTree>
    <p:extLst>
      <p:ext uri="{BB962C8B-B14F-4D97-AF65-F5344CB8AC3E}">
        <p14:creationId xmlns:p14="http://schemas.microsoft.com/office/powerpoint/2010/main" val="14678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1472AC"/>
            </a:gs>
            <a:gs pos="7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6AD8C9-6B86-00DA-D682-6C6603DBD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43B4B163-365D-B7E9-D4A3-EE523399A1CD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97012DDB-E392-7F55-7411-53A40DEC2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24D4AD7D-83F0-5E3A-B155-FA3FECADB8C9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  <a:p>
              <a:endPara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platzhalter 26">
            <a:extLst>
              <a:ext uri="{FF2B5EF4-FFF2-40B4-BE49-F238E27FC236}">
                <a16:creationId xmlns:a16="http://schemas.microsoft.com/office/drawing/2014/main" id="{D5223549-BE67-784C-7294-435D469116AF}"/>
              </a:ext>
            </a:extLst>
          </p:cNvPr>
          <p:cNvSpPr txBox="1">
            <a:spLocks/>
          </p:cNvSpPr>
          <p:nvPr/>
        </p:nvSpPr>
        <p:spPr bwMode="gray">
          <a:xfrm>
            <a:off x="4793667" y="1997709"/>
            <a:ext cx="4211186" cy="84919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je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 občana</a:t>
            </a:r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29">
            <a:extLst>
              <a:ext uri="{FF2B5EF4-FFF2-40B4-BE49-F238E27FC236}">
                <a16:creationId xmlns:a16="http://schemas.microsoft.com/office/drawing/2014/main" id="{8F35CB90-FEC7-D2BE-C020-DA23D4BE6059}"/>
              </a:ext>
            </a:extLst>
          </p:cNvPr>
          <p:cNvGrpSpPr>
            <a:grpSpLocks/>
          </p:cNvGrpSpPr>
          <p:nvPr/>
        </p:nvGrpSpPr>
        <p:grpSpPr bwMode="auto">
          <a:xfrm>
            <a:off x="6354558" y="2769564"/>
            <a:ext cx="1970568" cy="3426638"/>
            <a:chOff x="993595" y="1600200"/>
            <a:chExt cx="1978205" cy="3556853"/>
          </a:xfrm>
        </p:grpSpPr>
        <p:sp>
          <p:nvSpPr>
            <p:cNvPr id="18" name="Ellipse 98">
              <a:extLst>
                <a:ext uri="{FF2B5EF4-FFF2-40B4-BE49-F238E27FC236}">
                  <a16:creationId xmlns:a16="http://schemas.microsoft.com/office/drawing/2014/main" id="{4C22B143-4245-8755-A839-A632A2B9419C}"/>
                </a:ext>
              </a:extLst>
            </p:cNvPr>
            <p:cNvSpPr/>
            <p:nvPr/>
          </p:nvSpPr>
          <p:spPr bwMode="auto">
            <a:xfrm>
              <a:off x="993595" y="4366055"/>
              <a:ext cx="871051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sp>
          <p:nvSpPr>
            <p:cNvPr id="19" name="Ellipse 98">
              <a:extLst>
                <a:ext uri="{FF2B5EF4-FFF2-40B4-BE49-F238E27FC236}">
                  <a16:creationId xmlns:a16="http://schemas.microsoft.com/office/drawing/2014/main" id="{661B1148-3ADC-8306-AB77-B1ED7BB97331}"/>
                </a:ext>
              </a:extLst>
            </p:cNvPr>
            <p:cNvSpPr/>
            <p:nvPr/>
          </p:nvSpPr>
          <p:spPr bwMode="auto">
            <a:xfrm rot="872077">
              <a:off x="1236406" y="4678295"/>
              <a:ext cx="1333836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pic>
          <p:nvPicPr>
            <p:cNvPr id="20" name="Picture 12" descr="R.png">
              <a:extLst>
                <a:ext uri="{FF2B5EF4-FFF2-40B4-BE49-F238E27FC236}">
                  <a16:creationId xmlns:a16="http://schemas.microsoft.com/office/drawing/2014/main" id="{AD683959-366C-365B-A464-F0FFEF4F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93595" y="1600200"/>
              <a:ext cx="1978205" cy="32806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1.png">
              <a:extLst>
                <a:ext uri="{FF2B5EF4-FFF2-40B4-BE49-F238E27FC236}">
                  <a16:creationId xmlns:a16="http://schemas.microsoft.com/office/drawing/2014/main" id="{B5EBFBCE-E0F6-560E-C253-322754C3B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53991" y="2316015"/>
              <a:ext cx="1168506" cy="28410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8C813A72-9423-AE4A-869B-776BA5F2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234" y="1997856"/>
            <a:ext cx="3837036" cy="38370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A5095323-317F-37B2-CB37-91D2E00F5E50}"/>
              </a:ext>
            </a:extLst>
          </p:cNvPr>
          <p:cNvSpPr txBox="1">
            <a:spLocks/>
          </p:cNvSpPr>
          <p:nvPr/>
        </p:nvSpPr>
        <p:spPr bwMode="gray">
          <a:xfrm>
            <a:off x="360814" y="5936943"/>
            <a:ext cx="4211186" cy="84919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...neváhejte a vstupte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0DC5DDC-6927-598D-B610-C6250444ABE3}"/>
              </a:ext>
            </a:extLst>
          </p:cNvPr>
          <p:cNvSpPr txBox="1"/>
          <p:nvPr/>
        </p:nvSpPr>
        <p:spPr>
          <a:xfrm>
            <a:off x="79743" y="1376916"/>
            <a:ext cx="421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Klikejte a dále postupujte vlastním tempem</a:t>
            </a:r>
          </a:p>
        </p:txBody>
      </p:sp>
    </p:spTree>
    <p:extLst>
      <p:ext uri="{BB962C8B-B14F-4D97-AF65-F5344CB8AC3E}">
        <p14:creationId xmlns:p14="http://schemas.microsoft.com/office/powerpoint/2010/main" val="107084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1472AC"/>
            </a:gs>
            <a:gs pos="61000">
              <a:schemeClr val="accent1">
                <a:lumMod val="31000"/>
                <a:lumOff val="6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1BF77-12BD-B2D5-3506-93D9C6D6B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FA5A0064-E87D-DB73-EDF9-93347E4D3ED6}"/>
              </a:ext>
            </a:extLst>
          </p:cNvPr>
          <p:cNvGrpSpPr/>
          <p:nvPr/>
        </p:nvGrpSpPr>
        <p:grpSpPr>
          <a:xfrm>
            <a:off x="41275" y="49412"/>
            <a:ext cx="9152731" cy="1378800"/>
            <a:chOff x="-26193" y="99806"/>
            <a:chExt cx="9152731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A047D4EE-99B6-BB2B-CA99-F33F6C419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462" y="99806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06455D9-E245-5B7A-2F6C-3A2656BA3E9D}"/>
                </a:ext>
              </a:extLst>
            </p:cNvPr>
            <p:cNvSpPr txBox="1"/>
            <p:nvPr/>
          </p:nvSpPr>
          <p:spPr>
            <a:xfrm>
              <a:off x="-26193" y="218429"/>
              <a:ext cx="9144000" cy="646688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Kvíz</a:t>
              </a:r>
              <a:endParaRPr lang="en-GB" sz="3600" b="1" dirty="0">
                <a:solidFill>
                  <a:srgbClr val="C4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7DD9B79C-1C96-D638-8C02-B1B8D7266BEB}"/>
              </a:ext>
            </a:extLst>
          </p:cNvPr>
          <p:cNvSpPr txBox="1"/>
          <p:nvPr/>
        </p:nvSpPr>
        <p:spPr>
          <a:xfrm>
            <a:off x="2189335" y="5067870"/>
            <a:ext cx="5418473" cy="523220"/>
          </a:xfrm>
          <a:prstGeom prst="rect">
            <a:avLst/>
          </a:prstGeom>
          <a:gradFill flip="none" rotWithShape="1">
            <a:gsLst>
              <a:gs pos="9000">
                <a:srgbClr val="1472AC"/>
              </a:gs>
              <a:gs pos="39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Jdeme na to</a:t>
            </a:r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9B1F16-056A-494B-C771-19E8432A2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5" y="2040415"/>
            <a:ext cx="3048006" cy="22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1472AC"/>
            </a:gs>
            <a:gs pos="61000">
              <a:schemeClr val="accent1">
                <a:lumMod val="31000"/>
                <a:lumOff val="6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26D0CB-721F-EC75-F225-792379E61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F364874B-BBAF-D35F-644E-3D19DC2B8BE3}"/>
              </a:ext>
            </a:extLst>
          </p:cNvPr>
          <p:cNvGrpSpPr/>
          <p:nvPr/>
        </p:nvGrpSpPr>
        <p:grpSpPr>
          <a:xfrm>
            <a:off x="41275" y="49412"/>
            <a:ext cx="9152731" cy="1378800"/>
            <a:chOff x="-26193" y="99806"/>
            <a:chExt cx="9152731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B07AB880-E43D-7D94-54B3-950651650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462" y="99806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B0D1371F-157F-02E9-B0F6-B71BC41BE759}"/>
                </a:ext>
              </a:extLst>
            </p:cNvPr>
            <p:cNvSpPr txBox="1"/>
            <p:nvPr/>
          </p:nvSpPr>
          <p:spPr>
            <a:xfrm>
              <a:off x="-26193" y="218429"/>
              <a:ext cx="9144000" cy="646688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Kvíz</a:t>
              </a:r>
              <a:endParaRPr lang="cs-CZ" sz="3600" b="1" dirty="0">
                <a:solidFill>
                  <a:srgbClr val="C4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AE5F1FA8-2164-80D9-D014-C6FC50796ABD}"/>
              </a:ext>
            </a:extLst>
          </p:cNvPr>
          <p:cNvSpPr/>
          <p:nvPr/>
        </p:nvSpPr>
        <p:spPr>
          <a:xfrm>
            <a:off x="378296" y="1720528"/>
            <a:ext cx="8508166" cy="954107"/>
          </a:xfrm>
          <a:prstGeom prst="rect">
            <a:avLst/>
          </a:prstGeom>
          <a:gradFill flip="none" rotWithShape="1">
            <a:gsLst>
              <a:gs pos="9000">
                <a:srgbClr val="1472AC"/>
              </a:gs>
              <a:gs pos="39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Q1 K čemu slouží digitální služby státu?</a:t>
            </a:r>
          </a:p>
          <a:p>
            <a:endParaRPr lang="cs-CZ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6D89A2E-3CF8-02EB-FF15-307CFE2524BA}"/>
              </a:ext>
            </a:extLst>
          </p:cNvPr>
          <p:cNvSpPr txBox="1"/>
          <p:nvPr/>
        </p:nvSpPr>
        <p:spPr>
          <a:xfrm>
            <a:off x="387457" y="2874821"/>
            <a:ext cx="8499005" cy="743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1.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Aby občané museli všechny záležitosti vyřizovat pouze online.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609E183-8654-FE97-D6BD-CBEBCAB17BC7}"/>
              </a:ext>
            </a:extLst>
          </p:cNvPr>
          <p:cNvSpPr txBox="1"/>
          <p:nvPr/>
        </p:nvSpPr>
        <p:spPr>
          <a:xfrm>
            <a:off x="387457" y="3782738"/>
            <a:ext cx="8499005" cy="743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-apple-system"/>
              </a:rPr>
              <a:t>2</a:t>
            </a:r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Aby úřady mohly omezit osobní kontakt s občany.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0EC833D-D84D-B260-4781-BDCDA823180B}"/>
              </a:ext>
            </a:extLst>
          </p:cNvPr>
          <p:cNvSpPr txBox="1"/>
          <p:nvPr/>
        </p:nvSpPr>
        <p:spPr>
          <a:xfrm>
            <a:off x="387457" y="4690655"/>
            <a:ext cx="8499005" cy="743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-apple-system"/>
              </a:rPr>
              <a:t>3</a:t>
            </a:r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Aby si lidé mohli v některých situacích vyřídit úřední záležitosti </a:t>
            </a:r>
            <a:br>
              <a:rPr lang="cs-CZ" sz="2400" dirty="0">
                <a:solidFill>
                  <a:srgbClr val="002060"/>
                </a:solidFill>
                <a:latin typeface="-apple-system"/>
              </a:rPr>
            </a:br>
            <a:r>
              <a:rPr lang="cs-CZ" sz="2400" dirty="0">
                <a:solidFill>
                  <a:srgbClr val="002060"/>
                </a:solidFill>
                <a:latin typeface="-apple-system"/>
              </a:rPr>
              <a:t>    jednodušeji.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793F125-D6B5-678A-4435-D3F3C1DB7559}"/>
              </a:ext>
            </a:extLst>
          </p:cNvPr>
          <p:cNvSpPr txBox="1"/>
          <p:nvPr/>
        </p:nvSpPr>
        <p:spPr>
          <a:xfrm>
            <a:off x="387457" y="5598572"/>
            <a:ext cx="8499005" cy="743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-apple-system"/>
              </a:rPr>
              <a:t>4</a:t>
            </a:r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Aby bylo používání internetu povinné pro všechny.</a:t>
            </a:r>
            <a:endParaRPr lang="cs-CZ" sz="2400" dirty="0">
              <a:solidFill>
                <a:srgbClr val="002060"/>
              </a:solidFill>
            </a:endParaRPr>
          </a:p>
        </p:txBody>
      </p:sp>
      <p:pic>
        <p:nvPicPr>
          <p:cNvPr id="9" name="Grafický objekt 8" descr="Symbol zvednutého palce se souvislou výplní">
            <a:extLst>
              <a:ext uri="{FF2B5EF4-FFF2-40B4-BE49-F238E27FC236}">
                <a16:creationId xmlns:a16="http://schemas.microsoft.com/office/drawing/2014/main" id="{40D15108-9435-DB77-07EC-8CB27B27A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0251" y="5434404"/>
            <a:ext cx="914400" cy="914400"/>
          </a:xfrm>
          <a:prstGeom prst="rect">
            <a:avLst/>
          </a:prstGeom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DA3CB48C-BC25-8CF9-5249-0252FBE36885}"/>
              </a:ext>
            </a:extLst>
          </p:cNvPr>
          <p:cNvSpPr/>
          <p:nvPr/>
        </p:nvSpPr>
        <p:spPr>
          <a:xfrm>
            <a:off x="7724554" y="5768162"/>
            <a:ext cx="978408" cy="484632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3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1472AC"/>
            </a:gs>
            <a:gs pos="61000">
              <a:schemeClr val="accent1">
                <a:lumMod val="31000"/>
                <a:lumOff val="6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099724-0F5F-8986-915C-F36F6E41F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ADBFC660-885B-5739-1ED9-5AC8365542CB}"/>
              </a:ext>
            </a:extLst>
          </p:cNvPr>
          <p:cNvGrpSpPr/>
          <p:nvPr/>
        </p:nvGrpSpPr>
        <p:grpSpPr>
          <a:xfrm>
            <a:off x="41275" y="49412"/>
            <a:ext cx="9152731" cy="1378800"/>
            <a:chOff x="-26193" y="99806"/>
            <a:chExt cx="9152731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4B4B6D9A-1353-57C2-23BB-4E96A2B91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462" y="99806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BDF6A9C0-346F-13AA-8BFE-CE45A33EB29A}"/>
                </a:ext>
              </a:extLst>
            </p:cNvPr>
            <p:cNvSpPr txBox="1"/>
            <p:nvPr/>
          </p:nvSpPr>
          <p:spPr>
            <a:xfrm>
              <a:off x="-26193" y="218429"/>
              <a:ext cx="9144000" cy="646688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Kvíz</a:t>
              </a:r>
              <a:endParaRPr lang="cs-CZ" sz="3600" b="1" dirty="0">
                <a:solidFill>
                  <a:srgbClr val="C4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ECCC5E8E-9EA2-F98C-B615-7775C1DF3BF2}"/>
              </a:ext>
            </a:extLst>
          </p:cNvPr>
          <p:cNvSpPr/>
          <p:nvPr/>
        </p:nvSpPr>
        <p:spPr>
          <a:xfrm>
            <a:off x="378296" y="1720528"/>
            <a:ext cx="8508166" cy="954107"/>
          </a:xfrm>
          <a:prstGeom prst="rect">
            <a:avLst/>
          </a:prstGeom>
          <a:gradFill flip="none" rotWithShape="1">
            <a:gsLst>
              <a:gs pos="9000">
                <a:srgbClr val="1472AC"/>
              </a:gs>
              <a:gs pos="39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Q2 Co je Portál občana?</a:t>
            </a:r>
          </a:p>
          <a:p>
            <a:endParaRPr lang="cs-CZ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A8332B3-3C8F-D0A3-C960-433C7DB0A85F}"/>
              </a:ext>
            </a:extLst>
          </p:cNvPr>
          <p:cNvSpPr txBox="1"/>
          <p:nvPr/>
        </p:nvSpPr>
        <p:spPr>
          <a:xfrm>
            <a:off x="378296" y="2870005"/>
            <a:ext cx="8499005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1.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Webová stránka určená pouze pro úředníky.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73DACAF-8484-1AE4-03B2-89AA8B2FB557}"/>
              </a:ext>
            </a:extLst>
          </p:cNvPr>
          <p:cNvSpPr txBox="1"/>
          <p:nvPr/>
        </p:nvSpPr>
        <p:spPr>
          <a:xfrm>
            <a:off x="390437" y="3723540"/>
            <a:ext cx="8499005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-apple-system"/>
              </a:rPr>
              <a:t>2</a:t>
            </a:r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Jediné místo, kde lze vyřídit všechny úřední záležitosti osobně.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DA14D0D-0BAF-18F3-2FA5-E345DD1B8F32}"/>
              </a:ext>
            </a:extLst>
          </p:cNvPr>
          <p:cNvSpPr txBox="1"/>
          <p:nvPr/>
        </p:nvSpPr>
        <p:spPr>
          <a:xfrm>
            <a:off x="390437" y="4577075"/>
            <a:ext cx="8499005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-apple-system"/>
              </a:rPr>
              <a:t>3</a:t>
            </a:r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Online místo, které propojuje různé digitální služby státu.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29F07B-485F-E536-9E06-DBA66E9B4AFD}"/>
              </a:ext>
            </a:extLst>
          </p:cNvPr>
          <p:cNvSpPr txBox="1"/>
          <p:nvPr/>
        </p:nvSpPr>
        <p:spPr>
          <a:xfrm>
            <a:off x="363772" y="5408162"/>
            <a:ext cx="8499005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-apple-system"/>
              </a:rPr>
              <a:t>4</a:t>
            </a:r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Sociální síť státní správy.</a:t>
            </a:r>
          </a:p>
        </p:txBody>
      </p:sp>
      <p:pic>
        <p:nvPicPr>
          <p:cNvPr id="9" name="Grafický objekt 8" descr="Symbol zvednutého palce se souvislou výplní">
            <a:extLst>
              <a:ext uri="{FF2B5EF4-FFF2-40B4-BE49-F238E27FC236}">
                <a16:creationId xmlns:a16="http://schemas.microsoft.com/office/drawing/2014/main" id="{9291F72E-1A2C-1472-4EAB-5E6D2C0BF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6200" y="5434404"/>
            <a:ext cx="914400" cy="914400"/>
          </a:xfrm>
          <a:prstGeom prst="rect">
            <a:avLst/>
          </a:prstGeom>
        </p:spPr>
      </p:pic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5178DA1A-CF6A-6FEE-7DE1-0D4B492BE96B}"/>
              </a:ext>
            </a:extLst>
          </p:cNvPr>
          <p:cNvSpPr/>
          <p:nvPr/>
        </p:nvSpPr>
        <p:spPr>
          <a:xfrm>
            <a:off x="7676707" y="5525846"/>
            <a:ext cx="978408" cy="484632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3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5" grpId="0" animBg="1"/>
      <p:bldP spid="5" grpId="1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1472AC"/>
            </a:gs>
            <a:gs pos="61000">
              <a:schemeClr val="accent1">
                <a:lumMod val="31000"/>
                <a:lumOff val="6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6241C8-4E6B-3905-6D6E-8A1B4F226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81D3A191-2FBF-B105-0D63-D6602965D83D}"/>
              </a:ext>
            </a:extLst>
          </p:cNvPr>
          <p:cNvGrpSpPr/>
          <p:nvPr/>
        </p:nvGrpSpPr>
        <p:grpSpPr>
          <a:xfrm>
            <a:off x="41275" y="49412"/>
            <a:ext cx="9152731" cy="1378800"/>
            <a:chOff x="-26193" y="99806"/>
            <a:chExt cx="9152731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EFFA7557-E840-855E-D9AA-852C7164D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462" y="99806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2D6BDA97-1CE7-E416-D2C1-D4401BD380AF}"/>
                </a:ext>
              </a:extLst>
            </p:cNvPr>
            <p:cNvSpPr txBox="1"/>
            <p:nvPr/>
          </p:nvSpPr>
          <p:spPr>
            <a:xfrm>
              <a:off x="-26193" y="218429"/>
              <a:ext cx="9144000" cy="646688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Kvíz</a:t>
              </a:r>
              <a:endParaRPr lang="cs-CZ" sz="3600" b="1" dirty="0">
                <a:solidFill>
                  <a:srgbClr val="C4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4D55643D-DB1F-980D-6666-7760F086BE78}"/>
              </a:ext>
            </a:extLst>
          </p:cNvPr>
          <p:cNvSpPr/>
          <p:nvPr/>
        </p:nvSpPr>
        <p:spPr>
          <a:xfrm>
            <a:off x="378296" y="1720528"/>
            <a:ext cx="8508166" cy="954107"/>
          </a:xfrm>
          <a:prstGeom prst="rect">
            <a:avLst/>
          </a:prstGeom>
          <a:gradFill flip="none" rotWithShape="1">
            <a:gsLst>
              <a:gs pos="9000">
                <a:srgbClr val="1472AC"/>
              </a:gs>
              <a:gs pos="39000">
                <a:schemeClr val="accent1">
                  <a:lumMod val="30000"/>
                  <a:lumOff val="7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03 Co je důležité dodržovat při používání digitálních </a:t>
            </a:r>
            <a:b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služeb státu?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0E61561-E0E5-D467-423C-B5150E961599}"/>
              </a:ext>
            </a:extLst>
          </p:cNvPr>
          <p:cNvSpPr txBox="1"/>
          <p:nvPr/>
        </p:nvSpPr>
        <p:spPr>
          <a:xfrm>
            <a:off x="402578" y="2880638"/>
            <a:ext cx="8499005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1.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Sdílet své přihlašovací údaje s rodinou. 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2A5DB32-5BE0-FDF3-5D57-39367E972CB7}"/>
              </a:ext>
            </a:extLst>
          </p:cNvPr>
          <p:cNvSpPr txBox="1"/>
          <p:nvPr/>
        </p:nvSpPr>
        <p:spPr>
          <a:xfrm>
            <a:off x="402577" y="3745300"/>
            <a:ext cx="8499005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-apple-system"/>
              </a:rPr>
              <a:t>2</a:t>
            </a:r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Používat silné přihlašovací údaje a chránit své osobní údaje.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299B85C-F1CE-1BA0-8DC7-A2DBF9960637}"/>
              </a:ext>
            </a:extLst>
          </p:cNvPr>
          <p:cNvSpPr txBox="1"/>
          <p:nvPr/>
        </p:nvSpPr>
        <p:spPr>
          <a:xfrm>
            <a:off x="402578" y="4609963"/>
            <a:ext cx="8499005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-apple-system"/>
              </a:rPr>
              <a:t>3</a:t>
            </a:r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Poskytovat své přihlašovací údaje jiné osobě, aby vám pomohla.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2E98D2-8A15-99FE-81F5-9CD4E6E6CCA4}"/>
              </a:ext>
            </a:extLst>
          </p:cNvPr>
          <p:cNvSpPr txBox="1"/>
          <p:nvPr/>
        </p:nvSpPr>
        <p:spPr>
          <a:xfrm>
            <a:off x="390437" y="5441467"/>
            <a:ext cx="8499005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-apple-system"/>
              </a:rPr>
              <a:t>4</a:t>
            </a:r>
            <a:r>
              <a:rPr lang="cs-CZ" sz="2400" b="0" i="0" dirty="0">
                <a:solidFill>
                  <a:srgbClr val="002060"/>
                </a:solidFill>
                <a:effectLst/>
                <a:latin typeface="-apple-system"/>
              </a:rPr>
              <a:t>. </a:t>
            </a:r>
            <a:r>
              <a:rPr lang="cs-CZ" sz="2400" dirty="0">
                <a:solidFill>
                  <a:srgbClr val="002060"/>
                </a:solidFill>
                <a:latin typeface="-apple-system"/>
              </a:rPr>
              <a:t>Používat digitální služby jen v pracovní době úřadů. </a:t>
            </a:r>
            <a:endParaRPr lang="cs-CZ" sz="2400" dirty="0">
              <a:solidFill>
                <a:srgbClr val="002060"/>
              </a:solidFill>
            </a:endParaRPr>
          </a:p>
        </p:txBody>
      </p:sp>
      <p:pic>
        <p:nvPicPr>
          <p:cNvPr id="9" name="Grafický objekt 8" descr="Symbol zvednutého palce se souvislou výplní">
            <a:extLst>
              <a:ext uri="{FF2B5EF4-FFF2-40B4-BE49-F238E27FC236}">
                <a16:creationId xmlns:a16="http://schemas.microsoft.com/office/drawing/2014/main" id="{0F7C9AC8-D2DE-BA2C-8731-746678CEE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8986" y="4415563"/>
            <a:ext cx="914400" cy="914400"/>
          </a:xfrm>
          <a:prstGeom prst="rect">
            <a:avLst/>
          </a:prstGeom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9BFE32F9-F3A6-DBE6-0C76-18236E1CFAE3}"/>
              </a:ext>
            </a:extLst>
          </p:cNvPr>
          <p:cNvSpPr/>
          <p:nvPr/>
        </p:nvSpPr>
        <p:spPr>
          <a:xfrm>
            <a:off x="7660759" y="5559151"/>
            <a:ext cx="978408" cy="484632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77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5" grpId="0" animBg="1"/>
      <p:bldP spid="5" grpId="1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1472AC"/>
            </a:gs>
            <a:gs pos="61000">
              <a:schemeClr val="accent1">
                <a:lumMod val="31000"/>
                <a:lumOff val="6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4E7E2-6605-8FB2-3B9E-BEE8C47E1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E95E72EA-BFCA-6AFB-A426-BCDEEA07E37D}"/>
              </a:ext>
            </a:extLst>
          </p:cNvPr>
          <p:cNvGrpSpPr/>
          <p:nvPr/>
        </p:nvGrpSpPr>
        <p:grpSpPr>
          <a:xfrm>
            <a:off x="23813" y="-86442"/>
            <a:ext cx="9144000" cy="1378800"/>
            <a:chOff x="-17462" y="99806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8FB08AE3-0ED4-71D6-3B54-0DF84A882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7462" y="99806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027C2417-8653-F99F-7140-819A390A8AB0}"/>
                </a:ext>
              </a:extLst>
            </p:cNvPr>
            <p:cNvSpPr txBox="1"/>
            <p:nvPr/>
          </p:nvSpPr>
          <p:spPr>
            <a:xfrm>
              <a:off x="-17462" y="275562"/>
              <a:ext cx="9144000" cy="646688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8FF7CB2C-C86D-AB32-CBDE-2071DDCBCE9B}"/>
              </a:ext>
            </a:extLst>
          </p:cNvPr>
          <p:cNvSpPr txBox="1"/>
          <p:nvPr/>
        </p:nvSpPr>
        <p:spPr>
          <a:xfrm>
            <a:off x="175042" y="4916327"/>
            <a:ext cx="8793915" cy="1384995"/>
          </a:xfrm>
          <a:prstGeom prst="rect">
            <a:avLst/>
          </a:prstGeom>
          <a:gradFill>
            <a:gsLst>
              <a:gs pos="0">
                <a:srgbClr val="1472AC"/>
              </a:gs>
              <a:gs pos="26000">
                <a:schemeClr val="accent1">
                  <a:lumMod val="30000"/>
                  <a:lumOff val="70000"/>
                </a:schemeClr>
              </a:gs>
            </a:gsLst>
            <a:lin ang="96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Digitální služby na Portálu občana jsou tu pro vás.</a:t>
            </a:r>
          </a:p>
          <a:p>
            <a:pPr algn="just"/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Proč je využívat? Abyste si mohli v celé řadě životních situacích ušetřit </a:t>
            </a:r>
            <a:r>
              <a:rPr 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čas, energii, starosti i peníze.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3C00E3-FB23-5934-5F23-5D0972B54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41" y="1685069"/>
            <a:ext cx="2893721" cy="28937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34C356-DF28-F952-91EB-1097EF7F81B8}"/>
              </a:ext>
            </a:extLst>
          </p:cNvPr>
          <p:cNvSpPr txBox="1"/>
          <p:nvPr/>
        </p:nvSpPr>
        <p:spPr>
          <a:xfrm>
            <a:off x="130139" y="2151727"/>
            <a:ext cx="5623316" cy="2191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cs-CZ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Udělali jste </a:t>
            </a: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první krok ve světě digitálních služeb státu.</a:t>
            </a:r>
          </a:p>
          <a:p>
            <a:pPr>
              <a:lnSpc>
                <a:spcPts val="2700"/>
              </a:lnSpc>
            </a:pPr>
            <a:b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Není nutné umět všechno – důležité je vědět, </a:t>
            </a: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kde informace najít a kam se obrátit</a:t>
            </a:r>
            <a:r>
              <a:rPr lang="cs-CZ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AC3FC87-78B0-E228-9719-BB1D470EE03A}"/>
              </a:ext>
            </a:extLst>
          </p:cNvPr>
          <p:cNvSpPr txBox="1"/>
          <p:nvPr/>
        </p:nvSpPr>
        <p:spPr>
          <a:xfrm>
            <a:off x="175042" y="1429655"/>
            <a:ext cx="4499739" cy="584775"/>
          </a:xfrm>
          <a:prstGeom prst="rect">
            <a:avLst/>
          </a:prstGeom>
          <a:gradFill>
            <a:gsLst>
              <a:gs pos="0">
                <a:srgbClr val="1472AC"/>
              </a:gs>
              <a:gs pos="26000">
                <a:schemeClr val="accent1">
                  <a:lumMod val="30000"/>
                  <a:lumOff val="70000"/>
                </a:schemeClr>
              </a:gs>
            </a:gsLst>
            <a:lin ang="96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ZVLÁDLI JSTE TO!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ow Inspiring (extra-short version)">
            <a:hlinkClick r:id="" action="ppaction://media"/>
            <a:extLst>
              <a:ext uri="{FF2B5EF4-FFF2-40B4-BE49-F238E27FC236}">
                <a16:creationId xmlns:a16="http://schemas.microsoft.com/office/drawing/2014/main" id="{48D06AAF-C507-4EB0-9B02-FD21A2528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4824" y="1049139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2" grpId="0" build="p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C66D1-2F4D-EA8E-F7F3-49248B37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C7E0C2E-7A94-575D-7535-E7F6A8623582}"/>
              </a:ext>
            </a:extLst>
          </p:cNvPr>
          <p:cNvGrpSpPr/>
          <p:nvPr/>
        </p:nvGrpSpPr>
        <p:grpSpPr>
          <a:xfrm>
            <a:off x="-52061" y="-36652"/>
            <a:ext cx="9144000" cy="1378800"/>
            <a:chOff x="0" y="0"/>
            <a:chExt cx="9144000" cy="1076876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81698E0B-C49E-5BF6-53AC-FBF2FD0B9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A0E57D58-9353-B6F9-EC75-9834AA7C7C6C}"/>
                </a:ext>
              </a:extLst>
            </p:cNvPr>
            <p:cNvSpPr txBox="1"/>
            <p:nvPr/>
          </p:nvSpPr>
          <p:spPr>
            <a:xfrm>
              <a:off x="0" y="215094"/>
              <a:ext cx="9144000" cy="646688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36F0121C-5017-038E-4086-D17BE2094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"/>
          <a:stretch/>
        </p:blipFill>
        <p:spPr>
          <a:xfrm>
            <a:off x="1198766" y="2217519"/>
            <a:ext cx="2730007" cy="274303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9EEFCA1A-C8B9-58AB-BCB8-95A4E0A3401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75848" y="1450729"/>
            <a:ext cx="33133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1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A501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4000" b="1" noProof="1">
                <a:solidFill>
                  <a:srgbClr val="002060"/>
                </a:solidFill>
              </a:rPr>
              <a:t>Vaše otázky</a:t>
            </a:r>
            <a:r>
              <a:rPr kumimoji="0" lang="cs-CZ" altLang="cs-CZ" sz="40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048E2920-BEB3-D93D-2C75-C06766DE13FB}"/>
              </a:ext>
            </a:extLst>
          </p:cNvPr>
          <p:cNvSpPr txBox="1"/>
          <p:nvPr/>
        </p:nvSpPr>
        <p:spPr>
          <a:xfrm>
            <a:off x="281074" y="5042835"/>
            <a:ext cx="456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Digitální a informační agentura </a:t>
            </a:r>
            <a:b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</a:b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je</a:t>
            </a:r>
            <a:r>
              <a:rPr kumimoji="0" lang="cs-CZ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zde pro Vás!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5BD969-16A7-02F8-14A8-A56572B23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6" y="3246077"/>
            <a:ext cx="2791623" cy="20851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WordArt 9">
            <a:extLst>
              <a:ext uri="{FF2B5EF4-FFF2-40B4-BE49-F238E27FC236}">
                <a16:creationId xmlns:a16="http://schemas.microsoft.com/office/drawing/2014/main" id="{89EB6BF8-5805-642A-F68C-D6686EE9AAD9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7420859" y="2085484"/>
            <a:ext cx="1271732" cy="20851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EB9DD"/>
                    </a:gs>
                    <a:gs pos="100000">
                      <a:srgbClr val="4472C4"/>
                    </a:gs>
                  </a:gsLst>
                  <a:lin ang="5400000" scaled="1"/>
                </a:gradFill>
                <a:effectLst>
                  <a:outerShdw dist="63500" dir="2212194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WordArt 3">
            <a:extLst>
              <a:ext uri="{FF2B5EF4-FFF2-40B4-BE49-F238E27FC236}">
                <a16:creationId xmlns:a16="http://schemas.microsoft.com/office/drawing/2014/main" id="{B42FB402-6035-CA86-9D1B-06B3E1AEE6FE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6306553" y="1207702"/>
            <a:ext cx="1087632" cy="17822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0C0C0"/>
                    </a:gs>
                    <a:gs pos="100000">
                      <a:srgbClr val="484848"/>
                    </a:gs>
                  </a:gsLst>
                  <a:lin ang="5400000" scaled="1"/>
                </a:gradFill>
                <a:effectLst>
                  <a:outerShdw dist="63500" dir="2212194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2" name="WordArt 8">
            <a:extLst>
              <a:ext uri="{FF2B5EF4-FFF2-40B4-BE49-F238E27FC236}">
                <a16:creationId xmlns:a16="http://schemas.microsoft.com/office/drawing/2014/main" id="{3415E881-6D3E-33B3-8EF2-59F4B4A85595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5488990" y="2158615"/>
            <a:ext cx="826495" cy="13552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B4B4B4"/>
                    </a:gs>
                  </a:gsLst>
                  <a:lin ang="5400000" scaled="1"/>
                </a:gradFill>
                <a:effectLst>
                  <a:outerShdw dist="63500" dir="2212194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DC27C3B-B0F9-CF90-9EE2-802AD00F31B1}"/>
              </a:ext>
            </a:extLst>
          </p:cNvPr>
          <p:cNvSpPr txBox="1"/>
          <p:nvPr/>
        </p:nvSpPr>
        <p:spPr>
          <a:xfrm>
            <a:off x="5429852" y="5643000"/>
            <a:ext cx="3262739" cy="646331"/>
          </a:xfrm>
          <a:prstGeom prst="rect">
            <a:avLst/>
          </a:prstGeom>
          <a:solidFill>
            <a:srgbClr val="167CBD"/>
          </a:solidFill>
          <a:ln>
            <a:solidFill>
              <a:srgbClr val="C584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DIA</a:t>
            </a:r>
            <a:endParaRPr lang="en-GB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8 -0.00879 L -0.39271 -0.008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1" grpId="0"/>
      <p:bldP spid="12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2442472-9AD6-7C6C-CB60-503B7DBFD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94E48786-79C6-4A71-7986-78F308BA694F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BA4210C5-A1C1-388F-6184-ED68F3C82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03E2B5F-97C2-3A2B-1080-50B24548642C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sp>
        <p:nvSpPr>
          <p:cNvPr id="16" name="Inhaltsplatzhalter 10">
            <a:extLst>
              <a:ext uri="{FF2B5EF4-FFF2-40B4-BE49-F238E27FC236}">
                <a16:creationId xmlns:a16="http://schemas.microsoft.com/office/drawing/2014/main" id="{9C7DC361-3F47-F2A5-E89D-556C8129B347}"/>
              </a:ext>
            </a:extLst>
          </p:cNvPr>
          <p:cNvSpPr txBox="1">
            <a:spLocks/>
          </p:cNvSpPr>
          <p:nvPr/>
        </p:nvSpPr>
        <p:spPr bwMode="gray">
          <a:xfrm>
            <a:off x="170076" y="1724283"/>
            <a:ext cx="6041881" cy="4558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800" dirty="0">
                <a:solidFill>
                  <a:srgbClr val="002060"/>
                </a:solidFill>
                <a:latin typeface="Calibri"/>
              </a:rPr>
              <a:t>Představte si </a:t>
            </a:r>
            <a:r>
              <a:rPr lang="cs-CZ" sz="2800" b="1" dirty="0">
                <a:solidFill>
                  <a:srgbClr val="002060"/>
                </a:solidFill>
                <a:latin typeface="Calibri"/>
              </a:rPr>
              <a:t>P</a:t>
            </a:r>
            <a:r>
              <a:rPr kumimoji="0" lang="cs-CZ" sz="28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ortál občana </a:t>
            </a:r>
            <a:r>
              <a:rPr lang="cs-CZ" sz="2800" dirty="0">
                <a:solidFill>
                  <a:srgbClr val="002060"/>
                </a:solidFill>
                <a:latin typeface="Calibri"/>
              </a:rPr>
              <a:t>jako Váš </a:t>
            </a:r>
            <a:r>
              <a:rPr lang="cs-CZ" sz="2800" b="1" dirty="0">
                <a:solidFill>
                  <a:srgbClr val="002060"/>
                </a:solidFill>
                <a:latin typeface="Calibri"/>
              </a:rPr>
              <a:t>elektronický úřad, </a:t>
            </a:r>
            <a:r>
              <a:rPr lang="cs-CZ" sz="2800" dirty="0">
                <a:solidFill>
                  <a:srgbClr val="002060"/>
                </a:solidFill>
                <a:latin typeface="Calibri"/>
              </a:rPr>
              <a:t>který máte na dosah ruky přímo ve svém počítači, tabletu nebo chytrém telefonu. </a:t>
            </a:r>
          </a:p>
          <a:p>
            <a:pPr lvl="0">
              <a:defRPr/>
            </a:pPr>
            <a:r>
              <a:rPr lang="cs-CZ" sz="2800" dirty="0">
                <a:solidFill>
                  <a:srgbClr val="002060"/>
                </a:solidFill>
                <a:latin typeface="Calibri"/>
              </a:rPr>
              <a:t>Nemusíte nikam chodit, stát ve frontách </a:t>
            </a:r>
            <a:br>
              <a:rPr lang="cs-CZ" sz="2800" dirty="0">
                <a:solidFill>
                  <a:srgbClr val="002060"/>
                </a:solidFill>
                <a:latin typeface="Calibri"/>
              </a:rPr>
            </a:br>
            <a:r>
              <a:rPr lang="cs-CZ" sz="2800" dirty="0">
                <a:solidFill>
                  <a:srgbClr val="002060"/>
                </a:solidFill>
                <a:latin typeface="Calibri"/>
              </a:rPr>
              <a:t>a vše vyřídíte z pohodlí domova. </a:t>
            </a:r>
          </a:p>
          <a:p>
            <a:pPr lvl="0">
              <a:defRPr/>
            </a:pPr>
            <a:r>
              <a:rPr lang="cs-CZ" sz="2800" dirty="0">
                <a:solidFill>
                  <a:srgbClr val="002060"/>
                </a:solidFill>
                <a:latin typeface="Calibri"/>
              </a:rPr>
              <a:t>Provozuje ho stát, konkrétně </a:t>
            </a:r>
          </a:p>
          <a:p>
            <a:pPr lvl="0">
              <a:defRPr/>
            </a:pPr>
            <a:r>
              <a:rPr lang="cs-CZ" sz="2800" b="1" dirty="0">
                <a:solidFill>
                  <a:srgbClr val="002060"/>
                </a:solidFill>
                <a:latin typeface="Calibri"/>
              </a:rPr>
              <a:t>Digitální a informační agentura (DIA).</a:t>
            </a:r>
            <a:endParaRPr kumimoji="0" lang="cs-CZ" sz="28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3E44EC-BBF4-9B23-7AEF-666DEAE74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9" b="9640"/>
          <a:stretch>
            <a:fillRect/>
          </a:stretch>
        </p:blipFill>
        <p:spPr>
          <a:xfrm>
            <a:off x="2314313" y="5302525"/>
            <a:ext cx="1501640" cy="715619"/>
          </a:xfrm>
          <a:prstGeom prst="rect">
            <a:avLst/>
          </a:prstGeom>
          <a:gradFill>
            <a:gsLst>
              <a:gs pos="0">
                <a:srgbClr val="1472AC"/>
              </a:gs>
              <a:gs pos="7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121DEB0-F851-1C66-E78C-B9B05A67F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30" y="1764040"/>
            <a:ext cx="2100284" cy="210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434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0E0C7FB-AF8A-B4E3-8118-2FFFB7718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5D1906BD-5B17-8710-ABB1-9A949B275E25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7B9B658B-E92C-44AA-2757-75F71A43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511181CC-F855-DED7-AD27-73C722319DA8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pic>
        <p:nvPicPr>
          <p:cNvPr id="9" name="Grafický objekt 8" descr="Dům se souvislou výplní">
            <a:extLst>
              <a:ext uri="{FF2B5EF4-FFF2-40B4-BE49-F238E27FC236}">
                <a16:creationId xmlns:a16="http://schemas.microsoft.com/office/drawing/2014/main" id="{13E4330C-6FEA-DD9A-4E49-B580329CF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122" y="2310848"/>
            <a:ext cx="914400" cy="914400"/>
          </a:xfrm>
          <a:prstGeom prst="rect">
            <a:avLst/>
          </a:prstGeom>
        </p:spPr>
      </p:pic>
      <p:pic>
        <p:nvPicPr>
          <p:cNvPr id="10" name="Grafický objekt 9" descr="Dům se souvislou výplní">
            <a:extLst>
              <a:ext uri="{FF2B5EF4-FFF2-40B4-BE49-F238E27FC236}">
                <a16:creationId xmlns:a16="http://schemas.microsoft.com/office/drawing/2014/main" id="{D38B1851-526E-C0AF-C4CC-FA31633EB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6069" y="3753430"/>
            <a:ext cx="914400" cy="914400"/>
          </a:xfrm>
          <a:prstGeom prst="rect">
            <a:avLst/>
          </a:prstGeom>
        </p:spPr>
      </p:pic>
      <p:pic>
        <p:nvPicPr>
          <p:cNvPr id="11" name="Grafický objekt 10" descr="Dům se souvislou výplní">
            <a:extLst>
              <a:ext uri="{FF2B5EF4-FFF2-40B4-BE49-F238E27FC236}">
                <a16:creationId xmlns:a16="http://schemas.microsoft.com/office/drawing/2014/main" id="{C4B4B1E4-3AEA-CDB8-A038-A1EAF9E98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4722" y="2204831"/>
            <a:ext cx="914400" cy="914400"/>
          </a:xfrm>
          <a:prstGeom prst="rect">
            <a:avLst/>
          </a:prstGeom>
        </p:spPr>
      </p:pic>
      <p:pic>
        <p:nvPicPr>
          <p:cNvPr id="12" name="Grafický objekt 11" descr="Dům se souvislou výplní">
            <a:extLst>
              <a:ext uri="{FF2B5EF4-FFF2-40B4-BE49-F238E27FC236}">
                <a16:creationId xmlns:a16="http://schemas.microsoft.com/office/drawing/2014/main" id="{5786FFBD-EF4B-5CD0-3504-69BD0863C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87" y="3738770"/>
            <a:ext cx="914400" cy="914400"/>
          </a:xfrm>
          <a:prstGeom prst="rect">
            <a:avLst/>
          </a:prstGeom>
        </p:spPr>
      </p:pic>
      <p:pic>
        <p:nvPicPr>
          <p:cNvPr id="13" name="Grafický objekt 12" descr="Dům se souvislou výplní">
            <a:extLst>
              <a:ext uri="{FF2B5EF4-FFF2-40B4-BE49-F238E27FC236}">
                <a16:creationId xmlns:a16="http://schemas.microsoft.com/office/drawing/2014/main" id="{0B92D6B4-48F8-9C6C-D71B-19E84C4E7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3729" y="1399762"/>
            <a:ext cx="914400" cy="914400"/>
          </a:xfrm>
          <a:prstGeom prst="rect">
            <a:avLst/>
          </a:prstGeom>
        </p:spPr>
      </p:pic>
      <p:pic>
        <p:nvPicPr>
          <p:cNvPr id="14" name="Grafický objekt 13" descr="Dům se souvislou výplní">
            <a:extLst>
              <a:ext uri="{FF2B5EF4-FFF2-40B4-BE49-F238E27FC236}">
                <a16:creationId xmlns:a16="http://schemas.microsoft.com/office/drawing/2014/main" id="{2AF6A613-4589-FBB5-A3F2-247C3594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3729" y="5001038"/>
            <a:ext cx="914400" cy="914400"/>
          </a:xfrm>
          <a:prstGeom prst="rect">
            <a:avLst/>
          </a:prstGeom>
        </p:spPr>
      </p:pic>
      <p:sp>
        <p:nvSpPr>
          <p:cNvPr id="15" name="Textplatzhalter 26">
            <a:extLst>
              <a:ext uri="{FF2B5EF4-FFF2-40B4-BE49-F238E27FC236}">
                <a16:creationId xmlns:a16="http://schemas.microsoft.com/office/drawing/2014/main" id="{D4337F4F-5E9F-AF24-0101-9A8F818C1757}"/>
              </a:ext>
            </a:extLst>
          </p:cNvPr>
          <p:cNvSpPr txBox="1">
            <a:spLocks/>
          </p:cNvSpPr>
          <p:nvPr/>
        </p:nvSpPr>
        <p:spPr bwMode="gray">
          <a:xfrm>
            <a:off x="320873" y="3225248"/>
            <a:ext cx="2644791" cy="457200"/>
          </a:xfrm>
          <a:prstGeom prst="rect">
            <a:avLst/>
          </a:prstGeom>
          <a:solidFill>
            <a:srgbClr val="167CBD">
              <a:alpha val="76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Katastr nemovitostí</a:t>
            </a:r>
          </a:p>
        </p:txBody>
      </p:sp>
      <p:sp>
        <p:nvSpPr>
          <p:cNvPr id="17" name="Textplatzhalter 26">
            <a:extLst>
              <a:ext uri="{FF2B5EF4-FFF2-40B4-BE49-F238E27FC236}">
                <a16:creationId xmlns:a16="http://schemas.microsoft.com/office/drawing/2014/main" id="{932A0A16-DE00-9AF3-3982-8AA12B901478}"/>
              </a:ext>
            </a:extLst>
          </p:cNvPr>
          <p:cNvSpPr txBox="1">
            <a:spLocks/>
          </p:cNvSpPr>
          <p:nvPr/>
        </p:nvSpPr>
        <p:spPr bwMode="gray">
          <a:xfrm>
            <a:off x="320873" y="4685196"/>
            <a:ext cx="2644791" cy="457200"/>
          </a:xfrm>
          <a:prstGeom prst="rect">
            <a:avLst/>
          </a:prstGeom>
          <a:solidFill>
            <a:srgbClr val="167CBD">
              <a:alpha val="76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Finanční úřad</a:t>
            </a:r>
          </a:p>
        </p:txBody>
      </p:sp>
      <p:sp>
        <p:nvSpPr>
          <p:cNvPr id="18" name="Textplatzhalter 26">
            <a:extLst>
              <a:ext uri="{FF2B5EF4-FFF2-40B4-BE49-F238E27FC236}">
                <a16:creationId xmlns:a16="http://schemas.microsoft.com/office/drawing/2014/main" id="{AEDC91F4-62B9-A27C-9200-E258DE4923B6}"/>
              </a:ext>
            </a:extLst>
          </p:cNvPr>
          <p:cNvSpPr txBox="1">
            <a:spLocks/>
          </p:cNvSpPr>
          <p:nvPr/>
        </p:nvSpPr>
        <p:spPr bwMode="gray">
          <a:xfrm>
            <a:off x="5716194" y="3093278"/>
            <a:ext cx="2644791" cy="457200"/>
          </a:xfrm>
          <a:prstGeom prst="rect">
            <a:avLst/>
          </a:prstGeom>
          <a:solidFill>
            <a:srgbClr val="167CBD">
              <a:alpha val="76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Obecní úřad</a:t>
            </a:r>
          </a:p>
        </p:txBody>
      </p:sp>
      <p:sp>
        <p:nvSpPr>
          <p:cNvPr id="19" name="Textplatzhalter 26">
            <a:extLst>
              <a:ext uri="{FF2B5EF4-FFF2-40B4-BE49-F238E27FC236}">
                <a16:creationId xmlns:a16="http://schemas.microsoft.com/office/drawing/2014/main" id="{2D5EED78-8576-6D99-C31C-51FF22C3116E}"/>
              </a:ext>
            </a:extLst>
          </p:cNvPr>
          <p:cNvSpPr txBox="1">
            <a:spLocks/>
          </p:cNvSpPr>
          <p:nvPr/>
        </p:nvSpPr>
        <p:spPr bwMode="gray">
          <a:xfrm>
            <a:off x="5716193" y="4772438"/>
            <a:ext cx="2644791" cy="457200"/>
          </a:xfrm>
          <a:prstGeom prst="rect">
            <a:avLst/>
          </a:prstGeom>
          <a:solidFill>
            <a:srgbClr val="167CBD">
              <a:alpha val="76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Odbor dopravy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7706AD90-A57C-BDE3-604B-53F864C2AE41}"/>
              </a:ext>
            </a:extLst>
          </p:cNvPr>
          <p:cNvGrpSpPr/>
          <p:nvPr/>
        </p:nvGrpSpPr>
        <p:grpSpPr>
          <a:xfrm>
            <a:off x="3290787" y="2703288"/>
            <a:ext cx="2100284" cy="2100284"/>
            <a:chOff x="3290787" y="2703288"/>
            <a:chExt cx="2100284" cy="210028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3D8601D-162C-7443-E804-7B516E3A9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787" y="2703288"/>
              <a:ext cx="2100284" cy="210028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A5A0DF71-2C9B-CD5C-5DC0-5CDE6F4B31EC}"/>
                </a:ext>
              </a:extLst>
            </p:cNvPr>
            <p:cNvSpPr txBox="1"/>
            <p:nvPr/>
          </p:nvSpPr>
          <p:spPr>
            <a:xfrm>
              <a:off x="3310713" y="2807517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Portál</a:t>
              </a:r>
            </a:p>
            <a:p>
              <a:r>
                <a:rPr lang="cs-CZ" dirty="0"/>
                <a:t>občana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8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1472AC"/>
            </a:gs>
            <a:gs pos="7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7A6897-3398-85EC-39F4-2939CC00E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6C7F228A-A709-2342-AAB9-80DE09652762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2C7F64C5-0DEC-1686-3CA1-209AA8350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E61A79B-B1C3-F3AC-1914-4866FAE1549C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  <a:p>
              <a:endPara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platzhalter 26">
            <a:extLst>
              <a:ext uri="{FF2B5EF4-FFF2-40B4-BE49-F238E27FC236}">
                <a16:creationId xmlns:a16="http://schemas.microsoft.com/office/drawing/2014/main" id="{10BBF79A-FEE9-4E96-1021-572469C0132E}"/>
              </a:ext>
            </a:extLst>
          </p:cNvPr>
          <p:cNvSpPr txBox="1">
            <a:spLocks/>
          </p:cNvSpPr>
          <p:nvPr/>
        </p:nvSpPr>
        <p:spPr bwMode="gray">
          <a:xfrm>
            <a:off x="4793667" y="1997709"/>
            <a:ext cx="4211186" cy="119540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Proč je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 občana </a:t>
            </a: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užitečný</a:t>
            </a:r>
            <a:r>
              <a:rPr lang="pt-BR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cs-CZ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29">
            <a:extLst>
              <a:ext uri="{FF2B5EF4-FFF2-40B4-BE49-F238E27FC236}">
                <a16:creationId xmlns:a16="http://schemas.microsoft.com/office/drawing/2014/main" id="{CAA34A26-40D3-3911-B96A-FE90D2F70BD6}"/>
              </a:ext>
            </a:extLst>
          </p:cNvPr>
          <p:cNvGrpSpPr>
            <a:grpSpLocks/>
          </p:cNvGrpSpPr>
          <p:nvPr/>
        </p:nvGrpSpPr>
        <p:grpSpPr bwMode="auto">
          <a:xfrm>
            <a:off x="6354558" y="2769564"/>
            <a:ext cx="1970568" cy="3426638"/>
            <a:chOff x="993595" y="1600200"/>
            <a:chExt cx="1978205" cy="3556853"/>
          </a:xfrm>
        </p:grpSpPr>
        <p:sp>
          <p:nvSpPr>
            <p:cNvPr id="18" name="Ellipse 98">
              <a:extLst>
                <a:ext uri="{FF2B5EF4-FFF2-40B4-BE49-F238E27FC236}">
                  <a16:creationId xmlns:a16="http://schemas.microsoft.com/office/drawing/2014/main" id="{0F04236F-236A-EB4F-7900-F9F97295B69F}"/>
                </a:ext>
              </a:extLst>
            </p:cNvPr>
            <p:cNvSpPr/>
            <p:nvPr/>
          </p:nvSpPr>
          <p:spPr bwMode="auto">
            <a:xfrm>
              <a:off x="993595" y="4366055"/>
              <a:ext cx="871051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sp>
          <p:nvSpPr>
            <p:cNvPr id="19" name="Ellipse 98">
              <a:extLst>
                <a:ext uri="{FF2B5EF4-FFF2-40B4-BE49-F238E27FC236}">
                  <a16:creationId xmlns:a16="http://schemas.microsoft.com/office/drawing/2014/main" id="{D42C5E40-78B7-A5D2-5BCF-E91E0C23B796}"/>
                </a:ext>
              </a:extLst>
            </p:cNvPr>
            <p:cNvSpPr/>
            <p:nvPr/>
          </p:nvSpPr>
          <p:spPr bwMode="auto">
            <a:xfrm rot="872077">
              <a:off x="1236406" y="4678295"/>
              <a:ext cx="1333836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pic>
          <p:nvPicPr>
            <p:cNvPr id="20" name="Picture 12" descr="R.png">
              <a:extLst>
                <a:ext uri="{FF2B5EF4-FFF2-40B4-BE49-F238E27FC236}">
                  <a16:creationId xmlns:a16="http://schemas.microsoft.com/office/drawing/2014/main" id="{F4F3A023-0556-0502-2FD5-C66E746DE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93595" y="1600200"/>
              <a:ext cx="1978205" cy="32806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1.png">
              <a:extLst>
                <a:ext uri="{FF2B5EF4-FFF2-40B4-BE49-F238E27FC236}">
                  <a16:creationId xmlns:a16="http://schemas.microsoft.com/office/drawing/2014/main" id="{532AF973-5C26-44FC-74D7-FF2EE3BF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53991" y="2316015"/>
              <a:ext cx="1168506" cy="28410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E194E33C-AD28-F343-58DB-4192F53C08E6}"/>
              </a:ext>
            </a:extLst>
          </p:cNvPr>
          <p:cNvSpPr txBox="1">
            <a:spLocks/>
          </p:cNvSpPr>
          <p:nvPr/>
        </p:nvSpPr>
        <p:spPr bwMode="gray">
          <a:xfrm>
            <a:off x="360814" y="5936943"/>
            <a:ext cx="4211186" cy="84919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...neváhejte a vstupte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23FCB66-48A0-D355-92FB-10B50DDBE9F5}"/>
              </a:ext>
            </a:extLst>
          </p:cNvPr>
          <p:cNvGrpSpPr/>
          <p:nvPr/>
        </p:nvGrpSpPr>
        <p:grpSpPr>
          <a:xfrm>
            <a:off x="317234" y="1997856"/>
            <a:ext cx="3837036" cy="3837036"/>
            <a:chOff x="317234" y="1997856"/>
            <a:chExt cx="3837036" cy="3837036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B37B3A4A-0210-43EB-3D66-250019703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234" y="1997856"/>
              <a:ext cx="3837036" cy="383703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EC1395C7-7588-2D08-F2BA-028A7EA93816}"/>
                </a:ext>
              </a:extLst>
            </p:cNvPr>
            <p:cNvSpPr txBox="1"/>
            <p:nvPr/>
          </p:nvSpPr>
          <p:spPr>
            <a:xfrm>
              <a:off x="2898239" y="2200569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Portál</a:t>
              </a:r>
            </a:p>
            <a:p>
              <a:r>
                <a:rPr lang="cs-CZ" dirty="0"/>
                <a:t>občana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5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1472AC"/>
            </a:gs>
            <a:gs pos="7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955060-CF0D-6CF3-5057-A96FC2CF8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D8E34267-9040-4913-6642-CA2F52784861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291865B-EA35-2CDA-D9F2-70E8AEE8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C9A7523-F339-DB1F-0CC5-BD77128052FD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  <a:p>
              <a:endPara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platzhalter 26">
            <a:extLst>
              <a:ext uri="{FF2B5EF4-FFF2-40B4-BE49-F238E27FC236}">
                <a16:creationId xmlns:a16="http://schemas.microsoft.com/office/drawing/2014/main" id="{CAA24CCE-FF12-743F-8558-9BA66E174E8C}"/>
              </a:ext>
            </a:extLst>
          </p:cNvPr>
          <p:cNvSpPr txBox="1">
            <a:spLocks/>
          </p:cNvSpPr>
          <p:nvPr/>
        </p:nvSpPr>
        <p:spPr bwMode="gray">
          <a:xfrm>
            <a:off x="3950804" y="1446234"/>
            <a:ext cx="5010140" cy="537200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 občana – výhody pro vás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Ušetříte čas:</a:t>
            </a: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Nemusíte chodit na   </a:t>
            </a:r>
            <a:b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úřady a čekat ve frontách.</a:t>
            </a:r>
          </a:p>
          <a:p>
            <a:pPr>
              <a:lnSpc>
                <a:spcPct val="1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Vše na jednom místě: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Máte </a:t>
            </a:r>
            <a:b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přehled o svých dokladech, </a:t>
            </a:r>
            <a:b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údajích a žádostech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Pohodlí: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Vše vyřídíte z domova, </a:t>
            </a:r>
            <a:b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 čase, který vyhovuje právě </a:t>
            </a:r>
            <a:b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vám. Z počítače nebo z telefonu</a:t>
            </a:r>
            <a:b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mobilní aplikaci.</a:t>
            </a:r>
          </a:p>
          <a:p>
            <a:pPr>
              <a:lnSpc>
                <a:spcPct val="1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Ušetříte</a:t>
            </a:r>
            <a:r>
              <a:rPr lang="cs-CZ" b="1" dirty="0"/>
              <a:t>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peníze: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Každý chce být </a:t>
            </a:r>
            <a:b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dobrým hospodářem!</a:t>
            </a: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cs-CZ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55D6C0D-E7DD-8EF7-08C8-4603864ED824}"/>
              </a:ext>
            </a:extLst>
          </p:cNvPr>
          <p:cNvGrpSpPr/>
          <p:nvPr/>
        </p:nvGrpSpPr>
        <p:grpSpPr>
          <a:xfrm>
            <a:off x="183056" y="1583558"/>
            <a:ext cx="3364305" cy="3364305"/>
            <a:chOff x="317234" y="1997856"/>
            <a:chExt cx="3837036" cy="3837036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3CCEC4E9-43D0-E715-9979-75093C5B2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234" y="1997856"/>
              <a:ext cx="3837036" cy="383703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6DDAB633-D601-DDEB-E34F-9DDC25CA68D6}"/>
                </a:ext>
              </a:extLst>
            </p:cNvPr>
            <p:cNvSpPr txBox="1"/>
            <p:nvPr/>
          </p:nvSpPr>
          <p:spPr>
            <a:xfrm>
              <a:off x="2898238" y="2200569"/>
              <a:ext cx="1160713" cy="73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Portál</a:t>
              </a:r>
            </a:p>
            <a:p>
              <a:r>
                <a:rPr lang="cs-CZ" dirty="0"/>
                <a:t>občana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2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AE441F5-1EBD-EB93-4C58-DCFA5B499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545994F9-A40B-35C5-94D8-549452EA4A76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AC56DBD1-8D09-C04D-A22B-4DE1C8769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E82958E3-55A1-D5F7-55E6-E09F152691C5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pic>
        <p:nvPicPr>
          <p:cNvPr id="2" name="Picture 1591944761">
            <a:extLst>
              <a:ext uri="{FF2B5EF4-FFF2-40B4-BE49-F238E27FC236}">
                <a16:creationId xmlns:a16="http://schemas.microsoft.com/office/drawing/2014/main" id="{9239AAE0-9091-482E-6ACF-53FE2C121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5" y="1480813"/>
            <a:ext cx="7990510" cy="51715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Myšlenková bublina: obláček 4">
            <a:extLst>
              <a:ext uri="{FF2B5EF4-FFF2-40B4-BE49-F238E27FC236}">
                <a16:creationId xmlns:a16="http://schemas.microsoft.com/office/drawing/2014/main" id="{4650C6CE-EF8D-B6C3-E2F9-D3B53CACDBC1}"/>
              </a:ext>
            </a:extLst>
          </p:cNvPr>
          <p:cNvSpPr/>
          <p:nvPr/>
        </p:nvSpPr>
        <p:spPr>
          <a:xfrm>
            <a:off x="1276902" y="1480813"/>
            <a:ext cx="2221396" cy="1351721"/>
          </a:xfrm>
          <a:prstGeom prst="cloudCallout">
            <a:avLst>
              <a:gd name="adj1" fmla="val -68783"/>
              <a:gd name="adj2" fmla="val 54102"/>
            </a:avLst>
          </a:prstGeom>
          <a:gradFill flip="none" rotWithShape="1">
            <a:gsLst>
              <a:gs pos="0">
                <a:srgbClr val="1472AC"/>
              </a:gs>
              <a:gs pos="76000">
                <a:schemeClr val="accent1">
                  <a:lumMod val="31000"/>
                  <a:lumOff val="69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Kolik zaplatíte?</a:t>
            </a:r>
          </a:p>
        </p:txBody>
      </p:sp>
    </p:spTree>
    <p:extLst>
      <p:ext uri="{BB962C8B-B14F-4D97-AF65-F5344CB8AC3E}">
        <p14:creationId xmlns:p14="http://schemas.microsoft.com/office/powerpoint/2010/main" val="502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0732B14-0603-51EA-0284-4197AFA02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8F42718-A294-E7E9-9FD0-335E3395A14C}"/>
              </a:ext>
            </a:extLst>
          </p:cNvPr>
          <p:cNvGrpSpPr/>
          <p:nvPr/>
        </p:nvGrpSpPr>
        <p:grpSpPr>
          <a:xfrm>
            <a:off x="0" y="-69850"/>
            <a:ext cx="9144000" cy="1377950"/>
            <a:chOff x="0" y="0"/>
            <a:chExt cx="9144000" cy="107687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AC93B4D7-5C08-CDB4-3B0A-845D10ED5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0768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E5B1A262-7EF3-AB81-9C12-BD858EF06BCB}"/>
                </a:ext>
              </a:extLst>
            </p:cNvPr>
            <p:cNvSpPr txBox="1"/>
            <p:nvPr/>
          </p:nvSpPr>
          <p:spPr>
            <a:xfrm>
              <a:off x="0" y="215272"/>
              <a:ext cx="9144000" cy="646331"/>
            </a:xfrm>
            <a:prstGeom prst="rect">
              <a:avLst/>
            </a:prstGeom>
            <a:solidFill>
              <a:srgbClr val="167CBD">
                <a:alpha val="71000"/>
              </a:srgbClr>
            </a:solidFill>
            <a:ln>
              <a:solidFill>
                <a:srgbClr val="C5846F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Portál občana </a:t>
              </a:r>
              <a:r>
                <a:rPr lang="cs-CZ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brána k digitálním službám státu</a:t>
              </a:r>
            </a:p>
          </p:txBody>
        </p: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5C638DB2-E3BD-EF07-005E-CFB486BF3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1918413"/>
            <a:ext cx="3751174" cy="37511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platzhalter 26">
            <a:extLst>
              <a:ext uri="{FF2B5EF4-FFF2-40B4-BE49-F238E27FC236}">
                <a16:creationId xmlns:a16="http://schemas.microsoft.com/office/drawing/2014/main" id="{1AF37770-C74F-D669-95F5-DFC610B6D0B7}"/>
              </a:ext>
            </a:extLst>
          </p:cNvPr>
          <p:cNvSpPr txBox="1">
            <a:spLocks/>
          </p:cNvSpPr>
          <p:nvPr/>
        </p:nvSpPr>
        <p:spPr bwMode="gray">
          <a:xfrm>
            <a:off x="4075043" y="1918414"/>
            <a:ext cx="4919869" cy="15851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možné na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Portálu občana </a:t>
            </a:r>
            <a:r>
              <a:rPr lang="cs-CZ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řešit stejné služby jako na úřadech?</a:t>
            </a:r>
            <a:endParaRPr lang="cs-CZ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C77214B0-0AB4-5B39-AEC1-38155423924F}"/>
              </a:ext>
            </a:extLst>
          </p:cNvPr>
          <p:cNvGrpSpPr>
            <a:grpSpLocks/>
          </p:cNvGrpSpPr>
          <p:nvPr/>
        </p:nvGrpSpPr>
        <p:grpSpPr bwMode="auto">
          <a:xfrm>
            <a:off x="6359527" y="2923620"/>
            <a:ext cx="1970568" cy="3426638"/>
            <a:chOff x="993595" y="1600200"/>
            <a:chExt cx="1978205" cy="3556853"/>
          </a:xfrm>
        </p:grpSpPr>
        <p:sp>
          <p:nvSpPr>
            <p:cNvPr id="8" name="Ellipse 98">
              <a:extLst>
                <a:ext uri="{FF2B5EF4-FFF2-40B4-BE49-F238E27FC236}">
                  <a16:creationId xmlns:a16="http://schemas.microsoft.com/office/drawing/2014/main" id="{8EC74F4F-50AA-8CDA-42C7-C802B7772AD0}"/>
                </a:ext>
              </a:extLst>
            </p:cNvPr>
            <p:cNvSpPr/>
            <p:nvPr/>
          </p:nvSpPr>
          <p:spPr bwMode="auto">
            <a:xfrm>
              <a:off x="993595" y="4366055"/>
              <a:ext cx="871051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sp>
          <p:nvSpPr>
            <p:cNvPr id="9" name="Ellipse 98">
              <a:extLst>
                <a:ext uri="{FF2B5EF4-FFF2-40B4-BE49-F238E27FC236}">
                  <a16:creationId xmlns:a16="http://schemas.microsoft.com/office/drawing/2014/main" id="{27A9CD6C-BCFA-4014-001A-CD716AAFA90F}"/>
                </a:ext>
              </a:extLst>
            </p:cNvPr>
            <p:cNvSpPr/>
            <p:nvPr/>
          </p:nvSpPr>
          <p:spPr bwMode="auto">
            <a:xfrm rot="872077">
              <a:off x="1236406" y="4678295"/>
              <a:ext cx="1333836" cy="41929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bg1">
                    <a:lumMod val="75000"/>
                    <a:alpha val="7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pic>
          <p:nvPicPr>
            <p:cNvPr id="10" name="Picture 12" descr="R.png">
              <a:extLst>
                <a:ext uri="{FF2B5EF4-FFF2-40B4-BE49-F238E27FC236}">
                  <a16:creationId xmlns:a16="http://schemas.microsoft.com/office/drawing/2014/main" id="{77FC06C9-CAEA-67F2-A7C0-D35B2135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93595" y="1600200"/>
              <a:ext cx="1978205" cy="32806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2" descr="1.png">
              <a:extLst>
                <a:ext uri="{FF2B5EF4-FFF2-40B4-BE49-F238E27FC236}">
                  <a16:creationId xmlns:a16="http://schemas.microsoft.com/office/drawing/2014/main" id="{F4F68A28-86EF-603F-B382-FD32D6381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53991" y="2316015"/>
              <a:ext cx="1168506" cy="28410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3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2108</TotalTime>
  <Words>1897</Words>
  <Application>Microsoft Office PowerPoint</Application>
  <PresentationFormat>Předvádění na obrazovce (4:3)</PresentationFormat>
  <Paragraphs>285</Paragraphs>
  <Slides>35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7" baseType="lpstr">
      <vt:lpstr>-apple-system</vt:lpstr>
      <vt:lpstr>Arial</vt:lpstr>
      <vt:lpstr>Arial Black</vt:lpstr>
      <vt:lpstr>Calibri</vt:lpstr>
      <vt:lpstr>Calibri Light</vt:lpstr>
      <vt:lpstr>Courier New</vt:lpstr>
      <vt:lpstr>Söhne</vt:lpstr>
      <vt:lpstr>Tw Cen MT</vt:lpstr>
      <vt:lpstr>Tw Cen MT Condensed</vt:lpstr>
      <vt:lpstr>Wingdings</vt:lpstr>
      <vt:lpstr>Wingdings 3</vt:lpstr>
      <vt:lpstr>Integrál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 Knihová</dc:creator>
  <cp:lastModifiedBy>Ladislava Knihova</cp:lastModifiedBy>
  <cp:revision>39</cp:revision>
  <dcterms:created xsi:type="dcterms:W3CDTF">2024-02-09T05:56:35Z</dcterms:created>
  <dcterms:modified xsi:type="dcterms:W3CDTF">2026-03-06T01:24:25Z</dcterms:modified>
</cp:coreProperties>
</file>